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2"/>
  </p:notesMasterIdLst>
  <p:sldIdLst>
    <p:sldId id="256" r:id="rId2"/>
    <p:sldId id="626" r:id="rId3"/>
    <p:sldId id="624" r:id="rId4"/>
    <p:sldId id="627" r:id="rId5"/>
    <p:sldId id="625" r:id="rId6"/>
    <p:sldId id="620" r:id="rId7"/>
    <p:sldId id="621" r:id="rId8"/>
    <p:sldId id="622" r:id="rId9"/>
    <p:sldId id="623" r:id="rId10"/>
    <p:sldId id="628" r:id="rId11"/>
    <p:sldId id="629" r:id="rId12"/>
    <p:sldId id="647" r:id="rId13"/>
    <p:sldId id="648" r:id="rId14"/>
    <p:sldId id="649" r:id="rId15"/>
    <p:sldId id="641" r:id="rId16"/>
    <p:sldId id="642" r:id="rId17"/>
    <p:sldId id="643" r:id="rId18"/>
    <p:sldId id="644" r:id="rId19"/>
    <p:sldId id="645" r:id="rId20"/>
    <p:sldId id="646" r:id="rId21"/>
    <p:sldId id="633" r:id="rId22"/>
    <p:sldId id="638" r:id="rId23"/>
    <p:sldId id="257" r:id="rId24"/>
    <p:sldId id="632" r:id="rId25"/>
    <p:sldId id="630" r:id="rId26"/>
    <p:sldId id="631" r:id="rId27"/>
    <p:sldId id="400" r:id="rId28"/>
    <p:sldId id="401" r:id="rId29"/>
    <p:sldId id="402" r:id="rId30"/>
    <p:sldId id="404" r:id="rId31"/>
    <p:sldId id="412" r:id="rId32"/>
    <p:sldId id="410" r:id="rId33"/>
    <p:sldId id="405" r:id="rId34"/>
    <p:sldId id="411" r:id="rId35"/>
    <p:sldId id="414" r:id="rId36"/>
    <p:sldId id="415" r:id="rId37"/>
    <p:sldId id="416" r:id="rId38"/>
    <p:sldId id="403" r:id="rId39"/>
    <p:sldId id="572" r:id="rId40"/>
    <p:sldId id="573" r:id="rId41"/>
    <p:sldId id="574" r:id="rId42"/>
    <p:sldId id="575" r:id="rId43"/>
    <p:sldId id="576" r:id="rId44"/>
    <p:sldId id="589" r:id="rId45"/>
    <p:sldId id="579" r:id="rId46"/>
    <p:sldId id="580" r:id="rId47"/>
    <p:sldId id="581" r:id="rId48"/>
    <p:sldId id="582" r:id="rId49"/>
    <p:sldId id="571" r:id="rId50"/>
    <p:sldId id="578" r:id="rId51"/>
    <p:sldId id="588" r:id="rId52"/>
    <p:sldId id="583" r:id="rId53"/>
    <p:sldId id="584" r:id="rId54"/>
    <p:sldId id="586" r:id="rId55"/>
    <p:sldId id="587" r:id="rId56"/>
    <p:sldId id="525" r:id="rId57"/>
    <p:sldId id="540" r:id="rId58"/>
    <p:sldId id="534" r:id="rId59"/>
    <p:sldId id="545" r:id="rId60"/>
    <p:sldId id="535" r:id="rId61"/>
    <p:sldId id="536" r:id="rId62"/>
    <p:sldId id="547" r:id="rId63"/>
    <p:sldId id="537" r:id="rId64"/>
    <p:sldId id="541" r:id="rId65"/>
    <p:sldId id="538" r:id="rId66"/>
    <p:sldId id="546" r:id="rId67"/>
    <p:sldId id="539" r:id="rId68"/>
    <p:sldId id="592" r:id="rId69"/>
    <p:sldId id="639" r:id="rId70"/>
    <p:sldId id="437" r:id="rId71"/>
    <p:sldId id="443" r:id="rId72"/>
    <p:sldId id="440" r:id="rId73"/>
    <p:sldId id="441" r:id="rId74"/>
    <p:sldId id="439" r:id="rId75"/>
    <p:sldId id="438" r:id="rId76"/>
    <p:sldId id="442" r:id="rId77"/>
    <p:sldId id="634" r:id="rId78"/>
    <p:sldId id="444" r:id="rId79"/>
    <p:sldId id="463" r:id="rId80"/>
    <p:sldId id="445" r:id="rId81"/>
    <p:sldId id="446" r:id="rId82"/>
    <p:sldId id="447" r:id="rId83"/>
    <p:sldId id="452" r:id="rId84"/>
    <p:sldId id="448" r:id="rId85"/>
    <p:sldId id="449" r:id="rId86"/>
    <p:sldId id="459" r:id="rId87"/>
    <p:sldId id="450" r:id="rId88"/>
    <p:sldId id="451" r:id="rId89"/>
    <p:sldId id="453" r:id="rId90"/>
    <p:sldId id="454" r:id="rId91"/>
    <p:sldId id="460" r:id="rId92"/>
    <p:sldId id="461" r:id="rId93"/>
    <p:sldId id="462" r:id="rId94"/>
    <p:sldId id="635" r:id="rId95"/>
    <p:sldId id="614" r:id="rId96"/>
    <p:sldId id="615" r:id="rId97"/>
    <p:sldId id="616" r:id="rId98"/>
    <p:sldId id="617" r:id="rId99"/>
    <p:sldId id="618" r:id="rId100"/>
    <p:sldId id="636" r:id="rId101"/>
    <p:sldId id="472" r:id="rId102"/>
    <p:sldId id="548" r:id="rId103"/>
    <p:sldId id="564" r:id="rId104"/>
    <p:sldId id="567" r:id="rId105"/>
    <p:sldId id="565" r:id="rId106"/>
    <p:sldId id="568" r:id="rId107"/>
    <p:sldId id="640" r:id="rId108"/>
    <p:sldId id="562" r:id="rId109"/>
    <p:sldId id="477" r:id="rId110"/>
    <p:sldId id="478" r:id="rId111"/>
    <p:sldId id="479" r:id="rId112"/>
    <p:sldId id="480" r:id="rId113"/>
    <p:sldId id="476" r:id="rId114"/>
    <p:sldId id="637" r:id="rId115"/>
    <p:sldId id="287" r:id="rId116"/>
    <p:sldId id="288" r:id="rId117"/>
    <p:sldId id="289" r:id="rId118"/>
    <p:sldId id="291" r:id="rId119"/>
    <p:sldId id="293" r:id="rId120"/>
    <p:sldId id="502" r:id="rId121"/>
    <p:sldId id="498" r:id="rId122"/>
    <p:sldId id="505" r:id="rId123"/>
    <p:sldId id="503" r:id="rId124"/>
    <p:sldId id="504" r:id="rId125"/>
    <p:sldId id="501" r:id="rId126"/>
    <p:sldId id="506" r:id="rId127"/>
    <p:sldId id="499" r:id="rId128"/>
    <p:sldId id="500" r:id="rId129"/>
    <p:sldId id="508" r:id="rId130"/>
    <p:sldId id="509" r:id="rId131"/>
    <p:sldId id="514" r:id="rId132"/>
    <p:sldId id="524" r:id="rId133"/>
    <p:sldId id="510" r:id="rId134"/>
    <p:sldId id="593" r:id="rId135"/>
    <p:sldId id="497" r:id="rId136"/>
    <p:sldId id="470" r:id="rId137"/>
    <p:sldId id="471" r:id="rId138"/>
    <p:sldId id="563" r:id="rId139"/>
    <p:sldId id="594" r:id="rId140"/>
    <p:sldId id="516" r:id="rId141"/>
  </p:sldIdLst>
  <p:sldSz cx="9144000" cy="6858000" type="screen4x3"/>
  <p:notesSz cx="6858000" cy="9144000"/>
  <p:defaultTextStyle>
    <a:defPPr>
      <a:defRPr lang="he-IL"/>
    </a:defPPr>
    <a:lvl1pPr marL="0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90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0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7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57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50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37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24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17" algn="r" defTabSz="913980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4E"/>
    <a:srgbClr val="B4FB4B"/>
    <a:srgbClr val="86DD05"/>
    <a:srgbClr val="C89800"/>
    <a:srgbClr val="81FFBA"/>
    <a:srgbClr val="37FF91"/>
    <a:srgbClr val="0DFF7A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58" autoAdjust="0"/>
    <p:restoredTop sz="91186" autoAdjust="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ocuments\PhD\pldi'12\coarsetm\figures\Mis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PLDI'12%20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PLDI'12%20Experimen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er\Dropbox\PLDI'12%20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Sheet1!$AZ$42:$AZ$50</c:f>
              <c:numCache>
                <c:formatCode>General</c:formatCode>
                <c:ptCount val="9"/>
                <c:pt idx="1">
                  <c:v>0.8400000000000003</c:v>
                </c:pt>
                <c:pt idx="2">
                  <c:v>0.64474532559638986</c:v>
                </c:pt>
                <c:pt idx="3">
                  <c:v>0.6506180871828241</c:v>
                </c:pt>
                <c:pt idx="4">
                  <c:v>0.64641241111829362</c:v>
                </c:pt>
                <c:pt idx="5">
                  <c:v>0.67934782608695665</c:v>
                </c:pt>
                <c:pt idx="6">
                  <c:v>0.70000000000000029</c:v>
                </c:pt>
                <c:pt idx="7">
                  <c:v>0.6218905472636822</c:v>
                </c:pt>
                <c:pt idx="8">
                  <c:v>0.59382422802850365</c:v>
                </c:pt>
              </c:numCache>
            </c:numRef>
          </c:val>
        </c:ser>
        <c:ser>
          <c:idx val="1"/>
          <c:order val="1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Sheet1!$BA$42:$BA$50</c:f>
              <c:numCache>
                <c:formatCode>General</c:formatCode>
                <c:ptCount val="9"/>
                <c:pt idx="1">
                  <c:v>0.82000000000000028</c:v>
                </c:pt>
                <c:pt idx="2">
                  <c:v>0.91</c:v>
                </c:pt>
                <c:pt idx="3">
                  <c:v>1.04</c:v>
                </c:pt>
                <c:pt idx="4">
                  <c:v>1.1599999999999993</c:v>
                </c:pt>
                <c:pt idx="5">
                  <c:v>1.26</c:v>
                </c:pt>
                <c:pt idx="6">
                  <c:v>1.36</c:v>
                </c:pt>
                <c:pt idx="7">
                  <c:v>1.42</c:v>
                </c:pt>
                <c:pt idx="8">
                  <c:v>1.48</c:v>
                </c:pt>
              </c:numCache>
            </c:numRef>
          </c:val>
        </c:ser>
        <c:ser>
          <c:idx val="2"/>
          <c:order val="2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Sheet1!$BB$42:$BB$50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02856960"/>
        <c:axId val="102866304"/>
      </c:lineChart>
      <c:catAx>
        <c:axId val="102856960"/>
        <c:scaling>
          <c:orientation val="minMax"/>
        </c:scaling>
        <c:axPos val="b"/>
        <c:tickLblPos val="nextTo"/>
        <c:crossAx val="102866304"/>
        <c:crosses val="autoZero"/>
        <c:auto val="1"/>
        <c:lblAlgn val="ctr"/>
        <c:lblOffset val="100"/>
      </c:catAx>
      <c:valAx>
        <c:axId val="102866304"/>
        <c:scaling>
          <c:orientation val="minMax"/>
          <c:max val="2.5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0285696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8"/>
  <c:chart>
    <c:plotArea>
      <c:layout/>
      <c:lineChart>
        <c:grouping val="standard"/>
        <c:ser>
          <c:idx val="0"/>
          <c:order val="0"/>
          <c:val>
            <c:numRef>
              <c:f>Sheet1!$I$44:$I$51</c:f>
              <c:numCache>
                <c:formatCode>General</c:formatCode>
                <c:ptCount val="8"/>
                <c:pt idx="0">
                  <c:v>0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</c:numCache>
            </c:numRef>
          </c:val>
        </c:ser>
        <c:ser>
          <c:idx val="1"/>
          <c:order val="1"/>
          <c:val>
            <c:numRef>
              <c:f>Sheet1!$J$44:$J$51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marker val="1"/>
        <c:axId val="130748800"/>
        <c:axId val="130750336"/>
      </c:lineChart>
      <c:catAx>
        <c:axId val="130748800"/>
        <c:scaling>
          <c:orientation val="minMax"/>
        </c:scaling>
        <c:axPos val="b"/>
        <c:tickLblPos val="nextTo"/>
        <c:crossAx val="130750336"/>
        <c:crosses val="autoZero"/>
        <c:auto val="1"/>
        <c:lblAlgn val="ctr"/>
        <c:lblOffset val="100"/>
      </c:catAx>
      <c:valAx>
        <c:axId val="130750336"/>
        <c:scaling>
          <c:orientation val="minMax"/>
          <c:max val="4.5"/>
          <c:min val="0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074880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8"/>
  <c:chart>
    <c:plotArea>
      <c:layout/>
      <c:lineChart>
        <c:grouping val="standard"/>
        <c:ser>
          <c:idx val="0"/>
          <c:order val="0"/>
          <c:val>
            <c:numRef>
              <c:f>Sheet1!$L$72:$L$79</c:f>
              <c:numCache>
                <c:formatCode>General</c:formatCode>
                <c:ptCount val="8"/>
                <c:pt idx="0">
                  <c:v>0</c:v>
                </c:pt>
                <c:pt idx="1">
                  <c:v>0.99975000000000003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val>
            <c:numRef>
              <c:f>Sheet1!$M$72:$M$79</c:f>
              <c:numCache>
                <c:formatCode>General</c:formatCode>
                <c:ptCount val="8"/>
                <c:pt idx="0">
                  <c:v>0</c:v>
                </c:pt>
                <c:pt idx="1">
                  <c:v>1.4250000000000001E-2</c:v>
                </c:pt>
                <c:pt idx="2">
                  <c:v>4.7500000000000034E-3</c:v>
                </c:pt>
                <c:pt idx="3">
                  <c:v>1.5250000000000001E-2</c:v>
                </c:pt>
                <c:pt idx="4">
                  <c:v>6.2500000000000134E-3</c:v>
                </c:pt>
                <c:pt idx="5">
                  <c:v>2.4749999999999998E-2</c:v>
                </c:pt>
                <c:pt idx="6">
                  <c:v>3.1000000000000052E-2</c:v>
                </c:pt>
                <c:pt idx="7">
                  <c:v>0.14075000000000001</c:v>
                </c:pt>
              </c:numCache>
            </c:numRef>
          </c:val>
        </c:ser>
        <c:marker val="1"/>
        <c:axId val="130766336"/>
        <c:axId val="130767872"/>
      </c:lineChart>
      <c:catAx>
        <c:axId val="130766336"/>
        <c:scaling>
          <c:orientation val="minMax"/>
        </c:scaling>
        <c:axPos val="b"/>
        <c:tickLblPos val="nextTo"/>
        <c:crossAx val="130767872"/>
        <c:crosses val="autoZero"/>
        <c:auto val="1"/>
        <c:lblAlgn val="ctr"/>
        <c:lblOffset val="100"/>
      </c:catAx>
      <c:valAx>
        <c:axId val="130767872"/>
        <c:scaling>
          <c:orientation val="minMax"/>
          <c:max val="4.5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076633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val>
            <c:numRef>
              <c:f>Sheet1!$S$73:$S$80</c:f>
              <c:numCache>
                <c:formatCode>General</c:formatCode>
                <c:ptCount val="8"/>
                <c:pt idx="0">
                  <c:v>0</c:v>
                </c:pt>
                <c:pt idx="1">
                  <c:v>0.99833333333333329</c:v>
                </c:pt>
                <c:pt idx="2">
                  <c:v>1.5933333333333333</c:v>
                </c:pt>
                <c:pt idx="3">
                  <c:v>2.0066666666666668</c:v>
                </c:pt>
                <c:pt idx="4">
                  <c:v>2.1983333333333341</c:v>
                </c:pt>
                <c:pt idx="5">
                  <c:v>2.64</c:v>
                </c:pt>
                <c:pt idx="6">
                  <c:v>3.0649999999999999</c:v>
                </c:pt>
                <c:pt idx="7">
                  <c:v>3.9449999999999998</c:v>
                </c:pt>
              </c:numCache>
            </c:numRef>
          </c:val>
        </c:ser>
        <c:ser>
          <c:idx val="1"/>
          <c:order val="1"/>
          <c:val>
            <c:numRef>
              <c:f>Sheet1!$T$73:$T$80</c:f>
              <c:numCache>
                <c:formatCode>General</c:formatCode>
                <c:ptCount val="8"/>
                <c:pt idx="0">
                  <c:v>0</c:v>
                </c:pt>
                <c:pt idx="1">
                  <c:v>0.31833333333333336</c:v>
                </c:pt>
                <c:pt idx="2">
                  <c:v>0.12333333333333336</c:v>
                </c:pt>
                <c:pt idx="3">
                  <c:v>9.0000000000000024E-2</c:v>
                </c:pt>
                <c:pt idx="4">
                  <c:v>0.1466666666666667</c:v>
                </c:pt>
                <c:pt idx="5">
                  <c:v>0.17</c:v>
                </c:pt>
                <c:pt idx="6">
                  <c:v>0.28000000000000008</c:v>
                </c:pt>
                <c:pt idx="7">
                  <c:v>0.2116666666666667</c:v>
                </c:pt>
              </c:numCache>
            </c:numRef>
          </c:val>
        </c:ser>
        <c:marker val="1"/>
        <c:axId val="130779776"/>
        <c:axId val="130789760"/>
      </c:lineChart>
      <c:catAx>
        <c:axId val="130779776"/>
        <c:scaling>
          <c:orientation val="minMax"/>
        </c:scaling>
        <c:axPos val="b"/>
        <c:tickLblPos val="nextTo"/>
        <c:crossAx val="130789760"/>
        <c:crosses val="autoZero"/>
        <c:auto val="1"/>
        <c:lblAlgn val="ctr"/>
        <c:lblOffset val="100"/>
      </c:catAx>
      <c:valAx>
        <c:axId val="130789760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077977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v>W/ Seq. Abstraction</c:v>
          </c:tx>
          <c:cat>
            <c:strRef>
              <c:f>Sheet1!$A$26:$E$26</c:f>
              <c:strCache>
                <c:ptCount val="5"/>
                <c:pt idx="0">
                  <c:v>Weka</c:v>
                </c:pt>
                <c:pt idx="1">
                  <c:v>PMD</c:v>
                </c:pt>
                <c:pt idx="2">
                  <c:v>JFileSync</c:v>
                </c:pt>
                <c:pt idx="3">
                  <c:v>JGraphT-1</c:v>
                </c:pt>
                <c:pt idx="4">
                  <c:v>JGraphT-2</c:v>
                </c:pt>
              </c:strCache>
            </c:strRef>
          </c:cat>
          <c:val>
            <c:numRef>
              <c:f>Sheet1!$A$24:$E$24</c:f>
              <c:numCache>
                <c:formatCode>General</c:formatCode>
                <c:ptCount val="5"/>
                <c:pt idx="0">
                  <c:v>0.17</c:v>
                </c:pt>
                <c:pt idx="1">
                  <c:v>2.0000000000000014E-2</c:v>
                </c:pt>
                <c:pt idx="2">
                  <c:v>0.18000000000000024</c:v>
                </c:pt>
                <c:pt idx="3">
                  <c:v>0.31000000000000066</c:v>
                </c:pt>
                <c:pt idx="4">
                  <c:v>0.16500000000000006</c:v>
                </c:pt>
              </c:numCache>
            </c:numRef>
          </c:val>
        </c:ser>
        <c:ser>
          <c:idx val="1"/>
          <c:order val="1"/>
          <c:tx>
            <c:v>W/O Seq. Abstraction</c:v>
          </c:tx>
          <c:cat>
            <c:strRef>
              <c:f>Sheet1!$A$26:$E$26</c:f>
              <c:strCache>
                <c:ptCount val="5"/>
                <c:pt idx="0">
                  <c:v>Weka</c:v>
                </c:pt>
                <c:pt idx="1">
                  <c:v>PMD</c:v>
                </c:pt>
                <c:pt idx="2">
                  <c:v>JFileSync</c:v>
                </c:pt>
                <c:pt idx="3">
                  <c:v>JGraphT-1</c:v>
                </c:pt>
                <c:pt idx="4">
                  <c:v>JGraphT-2</c:v>
                </c:pt>
              </c:strCache>
            </c:strRef>
          </c:cat>
          <c:val>
            <c:numRef>
              <c:f>Sheet1!$A$25:$E$25</c:f>
              <c:numCache>
                <c:formatCode>General</c:formatCode>
                <c:ptCount val="5"/>
                <c:pt idx="0">
                  <c:v>0.22000000000000006</c:v>
                </c:pt>
                <c:pt idx="1">
                  <c:v>5.0000000000000024E-2</c:v>
                </c:pt>
                <c:pt idx="2">
                  <c:v>0.24000000000000021</c:v>
                </c:pt>
                <c:pt idx="3">
                  <c:v>0.79</c:v>
                </c:pt>
                <c:pt idx="4">
                  <c:v>0.60000000000000064</c:v>
                </c:pt>
              </c:numCache>
            </c:numRef>
          </c:val>
        </c:ser>
        <c:gapWidth val="75"/>
        <c:overlap val="-25"/>
        <c:axId val="78086528"/>
        <c:axId val="78088064"/>
      </c:barChart>
      <c:catAx>
        <c:axId val="78086528"/>
        <c:scaling>
          <c:orientation val="maxMin"/>
        </c:scaling>
        <c:delete val="1"/>
        <c:axPos val="b"/>
        <c:majorTickMark val="none"/>
        <c:tickLblPos val="none"/>
        <c:crossAx val="78088064"/>
        <c:crosses val="autoZero"/>
        <c:auto val="1"/>
        <c:lblAlgn val="ctr"/>
        <c:lblOffset val="100"/>
      </c:catAx>
      <c:valAx>
        <c:axId val="78088064"/>
        <c:scaling>
          <c:orientation val="minMax"/>
        </c:scaling>
        <c:axPos val="r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0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e-IL"/>
          </a:p>
        </c:txPr>
        <c:crossAx val="78086528"/>
        <c:crosses val="autoZero"/>
        <c:crossBetween val="between"/>
      </c:valAx>
      <c:spPr>
        <a:solidFill>
          <a:schemeClr val="bg1"/>
        </a:solidFill>
        <a:ln>
          <a:solidFill>
            <a:schemeClr val="accent1">
              <a:shade val="95000"/>
              <a:satMod val="105000"/>
            </a:schemeClr>
          </a:solidFill>
        </a:ln>
      </c:spPr>
    </c:plotArea>
    <c:plotVisOnly val="1"/>
  </c:chart>
  <c:spPr>
    <a:ln>
      <a:solidFill>
        <a:prstClr val="white">
          <a:lumMod val="95000"/>
        </a:prst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>
        <c:manualLayout>
          <c:layoutTarget val="inner"/>
          <c:xMode val="edge"/>
          <c:yMode val="edge"/>
          <c:x val="0.95227777777777778"/>
          <c:y val="5.092592592592609E-2"/>
          <c:w val="8.8333333333333822E-3"/>
          <c:h val="0.89814814814814903"/>
        </c:manualLayout>
      </c:layout>
      <c:lineChart>
        <c:grouping val="standard"/>
        <c:ser>
          <c:idx val="0"/>
          <c:order val="0"/>
          <c:tx>
            <c:v>Fine-grained conflict detection</c:v>
          </c:tx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Sheet1!$AK$60:$AK$68</c:f>
              <c:numCache>
                <c:formatCode>General</c:formatCode>
                <c:ptCount val="9"/>
                <c:pt idx="1">
                  <c:v>1.0129999999999895</c:v>
                </c:pt>
                <c:pt idx="2">
                  <c:v>1.306</c:v>
                </c:pt>
                <c:pt idx="3">
                  <c:v>1.3089999999999906</c:v>
                </c:pt>
                <c:pt idx="4">
                  <c:v>1.2789999999999895</c:v>
                </c:pt>
                <c:pt idx="5">
                  <c:v>2.5309999999999997</c:v>
                </c:pt>
                <c:pt idx="6">
                  <c:v>1.583</c:v>
                </c:pt>
                <c:pt idx="7">
                  <c:v>1.3759999999999895</c:v>
                </c:pt>
                <c:pt idx="8">
                  <c:v>1.603</c:v>
                </c:pt>
              </c:numCache>
            </c:numRef>
          </c:val>
        </c:ser>
        <c:ser>
          <c:idx val="1"/>
          <c:order val="1"/>
          <c:tx>
            <c:v>Coarse-grained conflict detection</c:v>
          </c:tx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Sheet1!$AL$60:$AL$68</c:f>
              <c:numCache>
                <c:formatCode>General</c:formatCode>
                <c:ptCount val="9"/>
                <c:pt idx="1">
                  <c:v>1.1759999999999906</c:v>
                </c:pt>
                <c:pt idx="2">
                  <c:v>1.014</c:v>
                </c:pt>
                <c:pt idx="3">
                  <c:v>0.877000000000005</c:v>
                </c:pt>
                <c:pt idx="4">
                  <c:v>0.87600000000000489</c:v>
                </c:pt>
                <c:pt idx="5">
                  <c:v>0.59800000000000053</c:v>
                </c:pt>
                <c:pt idx="6">
                  <c:v>0.56499999999999995</c:v>
                </c:pt>
                <c:pt idx="7">
                  <c:v>0.56499999999999995</c:v>
                </c:pt>
                <c:pt idx="8">
                  <c:v>0.47200000000000031</c:v>
                </c:pt>
              </c:numCache>
            </c:numRef>
          </c:val>
        </c:ser>
        <c:ser>
          <c:idx val="2"/>
          <c:order val="2"/>
          <c:tx>
            <c:v>Sequential</c:v>
          </c:tx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Sheet1!$AM$60:$AM$68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24060416"/>
        <c:axId val="124061952"/>
      </c:lineChart>
      <c:catAx>
        <c:axId val="124060416"/>
        <c:scaling>
          <c:orientation val="minMax"/>
        </c:scaling>
        <c:delete val="1"/>
        <c:axPos val="b"/>
        <c:tickLblPos val="none"/>
        <c:crossAx val="124061952"/>
        <c:crosses val="autoZero"/>
        <c:auto val="1"/>
        <c:lblAlgn val="ctr"/>
        <c:lblOffset val="100"/>
      </c:catAx>
      <c:valAx>
        <c:axId val="124061952"/>
        <c:scaling>
          <c:orientation val="minMax"/>
        </c:scaling>
        <c:delete val="1"/>
        <c:axPos val="l"/>
        <c:numFmt formatCode="General" sourceLinked="1"/>
        <c:tickLblPos val="none"/>
        <c:crossAx val="124060416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6666666666666781E-2"/>
          <c:y val="5.4403980752407127E-2"/>
          <c:w val="0.60000000000000064"/>
          <c:h val="0.86804389034704565"/>
        </c:manualLayout>
      </c:layout>
      <c:txPr>
        <a:bodyPr/>
        <a:lstStyle/>
        <a:p>
          <a:pPr>
            <a:defRPr sz="1800" baseline="0"/>
          </a:pPr>
          <a:endParaRPr lang="he-I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Sheet1!$BE$75:$BE$83</c:f>
              <c:numCache>
                <c:formatCode>General</c:formatCode>
                <c:ptCount val="9"/>
                <c:pt idx="1">
                  <c:v>0.98716683119447202</c:v>
                </c:pt>
                <c:pt idx="2">
                  <c:v>0.76569678407350916</c:v>
                </c:pt>
                <c:pt idx="3">
                  <c:v>0.76394194041253105</c:v>
                </c:pt>
                <c:pt idx="4">
                  <c:v>0.78186082877247853</c:v>
                </c:pt>
                <c:pt idx="5">
                  <c:v>0.39510075069142631</c:v>
                </c:pt>
                <c:pt idx="6">
                  <c:v>0.63171193935565384</c:v>
                </c:pt>
                <c:pt idx="7">
                  <c:v>0.72674418604651403</c:v>
                </c:pt>
                <c:pt idx="8">
                  <c:v>0.62383031815346435</c:v>
                </c:pt>
              </c:numCache>
            </c:numRef>
          </c:val>
        </c:ser>
        <c:ser>
          <c:idx val="1"/>
          <c:order val="1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Sheet1!$BF$75:$BF$83</c:f>
              <c:numCache>
                <c:formatCode>General</c:formatCode>
                <c:ptCount val="9"/>
                <c:pt idx="1">
                  <c:v>0.85034013605442416</c:v>
                </c:pt>
                <c:pt idx="2">
                  <c:v>0.98619329388560151</c:v>
                </c:pt>
                <c:pt idx="3">
                  <c:v>1.1402508551881421</c:v>
                </c:pt>
                <c:pt idx="4">
                  <c:v>1.1415525114155303</c:v>
                </c:pt>
                <c:pt idx="5">
                  <c:v>1.6722408026755891</c:v>
                </c:pt>
                <c:pt idx="6">
                  <c:v>1.7699115044247788</c:v>
                </c:pt>
                <c:pt idx="7">
                  <c:v>1.7699115044247788</c:v>
                </c:pt>
                <c:pt idx="8">
                  <c:v>2.1186440677966112</c:v>
                </c:pt>
              </c:numCache>
            </c:numRef>
          </c:val>
        </c:ser>
        <c:ser>
          <c:idx val="2"/>
          <c:order val="2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Sheet1!$BG$75:$BG$83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30023424"/>
        <c:axId val="130052864"/>
      </c:lineChart>
      <c:catAx>
        <c:axId val="130023424"/>
        <c:scaling>
          <c:orientation val="minMax"/>
        </c:scaling>
        <c:axPos val="b"/>
        <c:tickLblPos val="nextTo"/>
        <c:crossAx val="130052864"/>
        <c:crosses val="autoZero"/>
        <c:auto val="1"/>
        <c:lblAlgn val="ctr"/>
        <c:lblOffset val="100"/>
      </c:catAx>
      <c:valAx>
        <c:axId val="130052864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002342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Sheet1!$AZ$3:$AZ$11</c:f>
              <c:numCache>
                <c:formatCode>General</c:formatCode>
                <c:ptCount val="9"/>
                <c:pt idx="1">
                  <c:v>0.72621641249092261</c:v>
                </c:pt>
                <c:pt idx="2">
                  <c:v>1.1160714285714324</c:v>
                </c:pt>
                <c:pt idx="3">
                  <c:v>1.0822510822510822</c:v>
                </c:pt>
                <c:pt idx="4">
                  <c:v>1.0683760683760701</c:v>
                </c:pt>
                <c:pt idx="5">
                  <c:v>0.8038585209003215</c:v>
                </c:pt>
                <c:pt idx="6">
                  <c:v>0.80515297906602257</c:v>
                </c:pt>
                <c:pt idx="7">
                  <c:v>0.70871722182849062</c:v>
                </c:pt>
                <c:pt idx="8">
                  <c:v>0.5865102639296158</c:v>
                </c:pt>
              </c:numCache>
            </c:numRef>
          </c:val>
        </c:ser>
        <c:ser>
          <c:idx val="1"/>
          <c:order val="1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Sheet1!$BA$3:$BA$11</c:f>
              <c:numCache>
                <c:formatCode>General</c:formatCode>
                <c:ptCount val="9"/>
                <c:pt idx="1">
                  <c:v>0.6993006993006996</c:v>
                </c:pt>
                <c:pt idx="2">
                  <c:v>1.1933174224343681</c:v>
                </c:pt>
                <c:pt idx="3">
                  <c:v>1.1248593925759278</c:v>
                </c:pt>
                <c:pt idx="4">
                  <c:v>1.1806375442739137</c:v>
                </c:pt>
                <c:pt idx="5">
                  <c:v>1.272264631043257</c:v>
                </c:pt>
                <c:pt idx="6">
                  <c:v>1.3106159895150757</c:v>
                </c:pt>
                <c:pt idx="7">
                  <c:v>1.3908205841446455</c:v>
                </c:pt>
                <c:pt idx="8">
                  <c:v>1.4556040756914079</c:v>
                </c:pt>
              </c:numCache>
            </c:numRef>
          </c:val>
        </c:ser>
        <c:ser>
          <c:idx val="2"/>
          <c:order val="2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Sheet1!$BB$3:$BB$11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31438848"/>
        <c:axId val="131448832"/>
      </c:lineChart>
      <c:catAx>
        <c:axId val="131438848"/>
        <c:scaling>
          <c:orientation val="minMax"/>
        </c:scaling>
        <c:axPos val="b"/>
        <c:tickLblPos val="nextTo"/>
        <c:crossAx val="131448832"/>
        <c:crosses val="autoZero"/>
        <c:auto val="1"/>
        <c:lblAlgn val="ctr"/>
        <c:lblOffset val="100"/>
      </c:catAx>
      <c:valAx>
        <c:axId val="131448832"/>
        <c:scaling>
          <c:orientation val="minMax"/>
          <c:max val="2.5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tickLblPos val="nextTo"/>
        <c:crossAx val="13143884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8"/>
  <c:chart>
    <c:plotArea>
      <c:layout/>
      <c:lineChart>
        <c:grouping val="standard"/>
        <c:ser>
          <c:idx val="0"/>
          <c:order val="0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Sheet1!$BE$3:$BE$11</c:f>
              <c:numCache>
                <c:formatCode>General</c:formatCode>
                <c:ptCount val="9"/>
                <c:pt idx="1">
                  <c:v>0.78802206461780933</c:v>
                </c:pt>
                <c:pt idx="2">
                  <c:v>0.56116722783389461</c:v>
                </c:pt>
                <c:pt idx="3">
                  <c:v>0.5780346820809249</c:v>
                </c:pt>
                <c:pt idx="4">
                  <c:v>0.52056220718375756</c:v>
                </c:pt>
                <c:pt idx="5">
                  <c:v>0.46189376443418012</c:v>
                </c:pt>
                <c:pt idx="6">
                  <c:v>0.56657223796033951</c:v>
                </c:pt>
                <c:pt idx="7">
                  <c:v>0.65746219592373356</c:v>
                </c:pt>
                <c:pt idx="8">
                  <c:v>0.56947608200455579</c:v>
                </c:pt>
              </c:numCache>
            </c:numRef>
          </c:val>
        </c:ser>
        <c:ser>
          <c:idx val="1"/>
          <c:order val="1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Sheet1!$BF$3:$BF$11</c:f>
              <c:numCache>
                <c:formatCode>General</c:formatCode>
                <c:ptCount val="9"/>
                <c:pt idx="1">
                  <c:v>0.84602368866328503</c:v>
                </c:pt>
                <c:pt idx="2">
                  <c:v>0.87183958151700081</c:v>
                </c:pt>
                <c:pt idx="3">
                  <c:v>1.0183299389002041</c:v>
                </c:pt>
                <c:pt idx="4">
                  <c:v>0.93545369504209541</c:v>
                </c:pt>
                <c:pt idx="5">
                  <c:v>1.1862396204033221</c:v>
                </c:pt>
                <c:pt idx="6">
                  <c:v>1.1990407673860921</c:v>
                </c:pt>
                <c:pt idx="7">
                  <c:v>1.2642225031605563</c:v>
                </c:pt>
                <c:pt idx="8">
                  <c:v>1.3698630136986298</c:v>
                </c:pt>
              </c:numCache>
            </c:numRef>
          </c:val>
        </c:ser>
        <c:ser>
          <c:idx val="2"/>
          <c:order val="2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Sheet1!$BG$3:$BG$11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31477888"/>
        <c:axId val="131479424"/>
      </c:lineChart>
      <c:catAx>
        <c:axId val="131477888"/>
        <c:scaling>
          <c:orientation val="minMax"/>
        </c:scaling>
        <c:axPos val="b"/>
        <c:tickLblPos val="nextTo"/>
        <c:crossAx val="131479424"/>
        <c:crosses val="autoZero"/>
        <c:auto val="1"/>
        <c:lblAlgn val="ctr"/>
        <c:lblOffset val="100"/>
      </c:catAx>
      <c:valAx>
        <c:axId val="131479424"/>
        <c:scaling>
          <c:orientation val="minMax"/>
          <c:max val="2.5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tickLblPos val="nextTo"/>
        <c:crossAx val="13147788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Sheet1!$BE$42:$BE$50</c:f>
              <c:numCache>
                <c:formatCode>General</c:formatCode>
                <c:ptCount val="9"/>
                <c:pt idx="1">
                  <c:v>0.86805555555555802</c:v>
                </c:pt>
                <c:pt idx="2">
                  <c:v>0.64184852374839818</c:v>
                </c:pt>
                <c:pt idx="3">
                  <c:v>0.67796610169491522</c:v>
                </c:pt>
                <c:pt idx="4">
                  <c:v>0.59808612440191045</c:v>
                </c:pt>
                <c:pt idx="5">
                  <c:v>0.71942446043165476</c:v>
                </c:pt>
                <c:pt idx="6">
                  <c:v>0.72358900144717864</c:v>
                </c:pt>
                <c:pt idx="7">
                  <c:v>0.69396252602359465</c:v>
                </c:pt>
                <c:pt idx="8">
                  <c:v>0.6451612903225834</c:v>
                </c:pt>
              </c:numCache>
            </c:numRef>
          </c:val>
        </c:ser>
        <c:ser>
          <c:idx val="1"/>
          <c:order val="1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Sheet1!$BF$42:$BF$50</c:f>
              <c:numCache>
                <c:formatCode>General</c:formatCode>
                <c:ptCount val="9"/>
                <c:pt idx="1">
                  <c:v>0.75930144267274335</c:v>
                </c:pt>
                <c:pt idx="2">
                  <c:v>0.74239049740163365</c:v>
                </c:pt>
                <c:pt idx="3">
                  <c:v>0.98425196850393659</c:v>
                </c:pt>
                <c:pt idx="4">
                  <c:v>1.0030090270812437</c:v>
                </c:pt>
                <c:pt idx="5">
                  <c:v>1.0235414534288638</c:v>
                </c:pt>
                <c:pt idx="6">
                  <c:v>1.0427528675703861</c:v>
                </c:pt>
                <c:pt idx="7">
                  <c:v>1.0764262648008611</c:v>
                </c:pt>
                <c:pt idx="8">
                  <c:v>1.104972375690608</c:v>
                </c:pt>
              </c:numCache>
            </c:numRef>
          </c:val>
        </c:ser>
        <c:ser>
          <c:idx val="2"/>
          <c:order val="2"/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Sheet1!$BG$42:$BG$50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</c:ser>
        <c:marker val="1"/>
        <c:axId val="131508480"/>
        <c:axId val="131510272"/>
      </c:lineChart>
      <c:catAx>
        <c:axId val="131508480"/>
        <c:scaling>
          <c:orientation val="minMax"/>
        </c:scaling>
        <c:axPos val="b"/>
        <c:tickLblPos val="nextTo"/>
        <c:crossAx val="131510272"/>
        <c:crosses val="autoZero"/>
        <c:auto val="1"/>
        <c:lblAlgn val="ctr"/>
        <c:lblOffset val="100"/>
      </c:catAx>
      <c:valAx>
        <c:axId val="131510272"/>
        <c:scaling>
          <c:orientation val="minMax"/>
          <c:max val="2.5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150848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>
        <c:manualLayout>
          <c:layoutTarget val="inner"/>
          <c:xMode val="edge"/>
          <c:yMode val="edge"/>
          <c:x val="0.95227777777777778"/>
          <c:y val="5.0925925925925937E-2"/>
          <c:w val="8.8333333333333562E-3"/>
          <c:h val="0.8981481481481487"/>
        </c:manualLayout>
      </c:layout>
      <c:lineChart>
        <c:grouping val="standard"/>
        <c:ser>
          <c:idx val="0"/>
          <c:order val="0"/>
          <c:tx>
            <c:v>Fine-grained conflict detection</c:v>
          </c:tx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Sheet1!$AK$60:$AK$68</c:f>
              <c:numCache>
                <c:formatCode>General</c:formatCode>
                <c:ptCount val="9"/>
                <c:pt idx="1">
                  <c:v>1.012999999999989</c:v>
                </c:pt>
                <c:pt idx="2">
                  <c:v>1.306</c:v>
                </c:pt>
                <c:pt idx="3">
                  <c:v>1.3089999999999902</c:v>
                </c:pt>
                <c:pt idx="4">
                  <c:v>1.278999999999989</c:v>
                </c:pt>
                <c:pt idx="5">
                  <c:v>2.5309999999999997</c:v>
                </c:pt>
                <c:pt idx="6">
                  <c:v>1.583</c:v>
                </c:pt>
                <c:pt idx="7">
                  <c:v>1.375999999999989</c:v>
                </c:pt>
                <c:pt idx="8">
                  <c:v>1.603</c:v>
                </c:pt>
              </c:numCache>
            </c:numRef>
          </c:val>
        </c:ser>
        <c:ser>
          <c:idx val="1"/>
          <c:order val="1"/>
          <c:tx>
            <c:v>Coarse-grained conflict detection</c:v>
          </c:tx>
          <c:cat>
            <c:strLit>
              <c:ptCount val="9"/>
              <c:pt idx="0">
                <c:v>Seq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</c:strLit>
          </c:cat>
          <c:val>
            <c:numRef>
              <c:f>Sheet1!$AL$60:$AL$68</c:f>
              <c:numCache>
                <c:formatCode>General</c:formatCode>
                <c:ptCount val="9"/>
                <c:pt idx="1">
                  <c:v>1.1759999999999902</c:v>
                </c:pt>
                <c:pt idx="2">
                  <c:v>1.014</c:v>
                </c:pt>
                <c:pt idx="3">
                  <c:v>0.87700000000000522</c:v>
                </c:pt>
                <c:pt idx="4">
                  <c:v>0.87600000000000511</c:v>
                </c:pt>
                <c:pt idx="5">
                  <c:v>0.5980000000000002</c:v>
                </c:pt>
                <c:pt idx="6">
                  <c:v>0.56499999999999995</c:v>
                </c:pt>
                <c:pt idx="7">
                  <c:v>0.56499999999999995</c:v>
                </c:pt>
                <c:pt idx="8">
                  <c:v>0.47200000000000031</c:v>
                </c:pt>
              </c:numCache>
            </c:numRef>
          </c:val>
        </c:ser>
        <c:marker val="1"/>
        <c:axId val="131596672"/>
        <c:axId val="131598208"/>
      </c:lineChart>
      <c:catAx>
        <c:axId val="131596672"/>
        <c:scaling>
          <c:orientation val="minMax"/>
        </c:scaling>
        <c:delete val="1"/>
        <c:axPos val="b"/>
        <c:tickLblPos val="none"/>
        <c:crossAx val="131598208"/>
        <c:crosses val="autoZero"/>
        <c:auto val="1"/>
        <c:lblAlgn val="ctr"/>
        <c:lblOffset val="100"/>
      </c:catAx>
      <c:valAx>
        <c:axId val="131598208"/>
        <c:scaling>
          <c:orientation val="minMax"/>
        </c:scaling>
        <c:delete val="1"/>
        <c:axPos val="l"/>
        <c:numFmt formatCode="General" sourceLinked="1"/>
        <c:tickLblPos val="none"/>
        <c:crossAx val="131596672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2.7777777777778004E-3"/>
          <c:y val="0.18866324001166579"/>
          <c:w val="0.60000000000000064"/>
          <c:h val="0.60415500145815326"/>
        </c:manualLayout>
      </c:layout>
      <c:txPr>
        <a:bodyPr/>
        <a:lstStyle/>
        <a:p>
          <a:pPr>
            <a:defRPr sz="1800" baseline="0"/>
          </a:pPr>
          <a:endParaRPr lang="he-I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18"/>
  <c:chart>
    <c:plotArea>
      <c:layout/>
      <c:lineChart>
        <c:grouping val="standard"/>
        <c:ser>
          <c:idx val="0"/>
          <c:order val="0"/>
          <c:val>
            <c:numRef>
              <c:f>Sheet1!$R$44:$R$51</c:f>
              <c:numCache>
                <c:formatCode>General</c:formatCode>
                <c:ptCount val="8"/>
                <c:pt idx="0">
                  <c:v>0</c:v>
                </c:pt>
                <c:pt idx="1">
                  <c:v>0.19565217391304285</c:v>
                </c:pt>
                <c:pt idx="2">
                  <c:v>0.26086956521739241</c:v>
                </c:pt>
                <c:pt idx="3">
                  <c:v>0.3260869565217393</c:v>
                </c:pt>
                <c:pt idx="4">
                  <c:v>0.39130434782608836</c:v>
                </c:pt>
                <c:pt idx="5">
                  <c:v>0.47826086956521852</c:v>
                </c:pt>
                <c:pt idx="6">
                  <c:v>0.58695652173912805</c:v>
                </c:pt>
                <c:pt idx="7">
                  <c:v>0.71739130434782605</c:v>
                </c:pt>
              </c:numCache>
            </c:numRef>
          </c:val>
        </c:ser>
        <c:ser>
          <c:idx val="1"/>
          <c:order val="1"/>
          <c:val>
            <c:numRef>
              <c:f>Sheet1!$S$44:$S$51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marker val="1"/>
        <c:axId val="131618304"/>
        <c:axId val="131619840"/>
      </c:lineChart>
      <c:catAx>
        <c:axId val="131618304"/>
        <c:scaling>
          <c:orientation val="minMax"/>
        </c:scaling>
        <c:axPos val="b"/>
        <c:tickLblPos val="nextTo"/>
        <c:crossAx val="131619840"/>
        <c:crosses val="autoZero"/>
        <c:auto val="1"/>
        <c:lblAlgn val="ctr"/>
        <c:lblOffset val="100"/>
      </c:catAx>
      <c:valAx>
        <c:axId val="131619840"/>
        <c:scaling>
          <c:orientation val="minMax"/>
          <c:max val="4.5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crossAx val="1316183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8"/>
  <c:chart>
    <c:plotArea>
      <c:layout/>
      <c:lineChart>
        <c:grouping val="standard"/>
        <c:ser>
          <c:idx val="0"/>
          <c:order val="0"/>
          <c:val>
            <c:numRef>
              <c:f>Sheet1!$N$44:$N$51</c:f>
              <c:numCache>
                <c:formatCode>General</c:formatCode>
                <c:ptCount val="8"/>
                <c:pt idx="0">
                  <c:v>0</c:v>
                </c:pt>
                <c:pt idx="1">
                  <c:v>0.25</c:v>
                </c:pt>
                <c:pt idx="2">
                  <c:v>0.4642857142857143</c:v>
                </c:pt>
                <c:pt idx="3">
                  <c:v>0.6428571428571429</c:v>
                </c:pt>
                <c:pt idx="4">
                  <c:v>0.71428571428571463</c:v>
                </c:pt>
                <c:pt idx="5">
                  <c:v>0.75000000000000189</c:v>
                </c:pt>
                <c:pt idx="6">
                  <c:v>0.96428571428571463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val>
            <c:numRef>
              <c:f>Sheet1!$O$44:$O$51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marker val="1"/>
        <c:axId val="131640320"/>
        <c:axId val="131646208"/>
      </c:lineChart>
      <c:catAx>
        <c:axId val="131640320"/>
        <c:scaling>
          <c:orientation val="minMax"/>
        </c:scaling>
        <c:axPos val="b"/>
        <c:tickLblPos val="nextTo"/>
        <c:crossAx val="131646208"/>
        <c:crosses val="autoZero"/>
        <c:auto val="1"/>
        <c:lblAlgn val="ctr"/>
        <c:lblOffset val="100"/>
      </c:catAx>
      <c:valAx>
        <c:axId val="131646208"/>
        <c:scaling>
          <c:orientation val="minMax"/>
          <c:max val="4.5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tickLblPos val="nextTo"/>
        <c:crossAx val="1316403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1E8ED5-C4D9-4F67-BF54-A3D4616CA042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544D1-D839-4986-A6B5-708D68C28F2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6990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3980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967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957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4950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1937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8924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5917" algn="r" defTabSz="913980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58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72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73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74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75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76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Explain</a:t>
            </a:r>
            <a:r>
              <a:rPr lang="en-US" baseline="0" dirty="0" smtClean="0"/>
              <a:t> that per-location sequences are mined, the motivating being to be able to utilize the write-set instrumentation scheme.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78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645F-7CB1-4C8C-84F8-724013D5A35D}" type="slidenum">
              <a:rPr lang="he-IL" smtClean="0"/>
              <a:pPr/>
              <a:t>115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645F-7CB1-4C8C-84F8-724013D5A35D}" type="slidenum">
              <a:rPr lang="he-IL" smtClean="0"/>
              <a:pPr/>
              <a:t>116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645F-7CB1-4C8C-84F8-724013D5A35D}" type="slidenum">
              <a:rPr lang="he-IL" smtClean="0"/>
              <a:pPr/>
              <a:t>117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645F-7CB1-4C8C-84F8-724013D5A35D}" type="slidenum">
              <a:rPr lang="he-IL" smtClean="0"/>
              <a:pPr/>
              <a:t>118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645F-7CB1-4C8C-84F8-724013D5A35D}" type="slidenum">
              <a:rPr lang="he-IL" smtClean="0"/>
              <a:pPr/>
              <a:t>119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132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D7FB-9754-427A-85F6-374DA198BFDB}" type="slidenum">
              <a:rPr lang="he-IL" smtClean="0"/>
              <a:pPr/>
              <a:t>136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D7FB-9754-427A-85F6-374DA198BFDB}" type="slidenum">
              <a:rPr lang="he-IL" smtClean="0"/>
              <a:pPr/>
              <a:t>137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D7FB-9754-427A-85F6-374DA198BFDB}" type="slidenum">
              <a:rPr lang="he-IL" smtClean="0"/>
              <a:pPr/>
              <a:t>138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Give a concrete example.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Before we jump to boosting,</a:t>
            </a:r>
            <a:r>
              <a:rPr lang="en-US" baseline="0" dirty="0" smtClean="0"/>
              <a:t> we might want to talk about the concrete write-set approach.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Replace</a:t>
            </a:r>
            <a:r>
              <a:rPr lang="en-US" baseline="0" dirty="0" smtClean="0"/>
              <a:t> directed edges with lines.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544D1-D839-4986-A6B5-708D68C28F26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35"/>
            <a:ext cx="7772401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5"/>
            <a:ext cx="6400801" cy="17525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399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5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4406904"/>
            <a:ext cx="7772401" cy="1362077"/>
          </a:xfrm>
        </p:spPr>
        <p:txBody>
          <a:bodyPr anchor="t"/>
          <a:lstStyle>
            <a:lvl1pPr algn="r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906715"/>
            <a:ext cx="7772401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69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4" y="1600201"/>
            <a:ext cx="4038600" cy="452596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535110"/>
            <a:ext cx="4040187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990" indent="0">
              <a:buNone/>
              <a:defRPr sz="1900" b="1"/>
            </a:lvl2pPr>
            <a:lvl3pPr marL="913980" indent="0">
              <a:buNone/>
              <a:defRPr sz="1900" b="1"/>
            </a:lvl3pPr>
            <a:lvl4pPr marL="1370967" indent="0">
              <a:buNone/>
              <a:defRPr sz="1600" b="1"/>
            </a:lvl4pPr>
            <a:lvl5pPr marL="1827957" indent="0">
              <a:buNone/>
              <a:defRPr sz="1600" b="1"/>
            </a:lvl5pPr>
            <a:lvl6pPr marL="2284950" indent="0">
              <a:buNone/>
              <a:defRPr sz="1600" b="1"/>
            </a:lvl6pPr>
            <a:lvl7pPr marL="2741937" indent="0">
              <a:buNone/>
              <a:defRPr sz="1600" b="1"/>
            </a:lvl7pPr>
            <a:lvl8pPr marL="3198924" indent="0">
              <a:buNone/>
              <a:defRPr sz="1600" b="1"/>
            </a:lvl8pPr>
            <a:lvl9pPr marL="36559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4" y="2174880"/>
            <a:ext cx="4040187" cy="3951290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0"/>
            <a:ext cx="4041774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990" indent="0">
              <a:buNone/>
              <a:defRPr sz="1900" b="1"/>
            </a:lvl2pPr>
            <a:lvl3pPr marL="913980" indent="0">
              <a:buNone/>
              <a:defRPr sz="1900" b="1"/>
            </a:lvl3pPr>
            <a:lvl4pPr marL="1370967" indent="0">
              <a:buNone/>
              <a:defRPr sz="1600" b="1"/>
            </a:lvl4pPr>
            <a:lvl5pPr marL="1827957" indent="0">
              <a:buNone/>
              <a:defRPr sz="1600" b="1"/>
            </a:lvl5pPr>
            <a:lvl6pPr marL="2284950" indent="0">
              <a:buNone/>
              <a:defRPr sz="1600" b="1"/>
            </a:lvl6pPr>
            <a:lvl7pPr marL="2741937" indent="0">
              <a:buNone/>
              <a:defRPr sz="1600" b="1"/>
            </a:lvl7pPr>
            <a:lvl8pPr marL="3198924" indent="0">
              <a:buNone/>
              <a:defRPr sz="1600" b="1"/>
            </a:lvl8pPr>
            <a:lvl9pPr marL="36559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80"/>
            <a:ext cx="4041774" cy="3951290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8"/>
            <a:ext cx="3008313" cy="1162049"/>
          </a:xfrm>
        </p:spPr>
        <p:txBody>
          <a:bodyPr anchor="b"/>
          <a:lstStyle>
            <a:lvl1pPr algn="r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100"/>
            </a:lvl2pPr>
            <a:lvl3pPr marL="913980" indent="0">
              <a:buNone/>
              <a:defRPr sz="1100"/>
            </a:lvl3pPr>
            <a:lvl4pPr marL="1370967" indent="0">
              <a:buNone/>
              <a:defRPr sz="800"/>
            </a:lvl4pPr>
            <a:lvl5pPr marL="1827957" indent="0">
              <a:buNone/>
              <a:defRPr sz="800"/>
            </a:lvl5pPr>
            <a:lvl6pPr marL="2284950" indent="0">
              <a:buNone/>
              <a:defRPr sz="800"/>
            </a:lvl6pPr>
            <a:lvl7pPr marL="2741937" indent="0">
              <a:buNone/>
              <a:defRPr sz="800"/>
            </a:lvl7pPr>
            <a:lvl8pPr marL="3198924" indent="0">
              <a:buNone/>
              <a:defRPr sz="800"/>
            </a:lvl8pPr>
            <a:lvl9pPr marL="365591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2"/>
            <a:ext cx="5486400" cy="566740"/>
          </a:xfrm>
        </p:spPr>
        <p:txBody>
          <a:bodyPr anchor="b"/>
          <a:lstStyle>
            <a:lvl1pPr algn="r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7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56990" indent="0">
              <a:buNone/>
              <a:defRPr sz="2700"/>
            </a:lvl2pPr>
            <a:lvl3pPr marL="913980" indent="0">
              <a:buNone/>
              <a:defRPr sz="2500"/>
            </a:lvl3pPr>
            <a:lvl4pPr marL="1370967" indent="0">
              <a:buNone/>
              <a:defRPr sz="1900"/>
            </a:lvl4pPr>
            <a:lvl5pPr marL="1827957" indent="0">
              <a:buNone/>
              <a:defRPr sz="1900"/>
            </a:lvl5pPr>
            <a:lvl6pPr marL="2284950" indent="0">
              <a:buNone/>
              <a:defRPr sz="1900"/>
            </a:lvl6pPr>
            <a:lvl7pPr marL="2741937" indent="0">
              <a:buNone/>
              <a:defRPr sz="1900"/>
            </a:lvl7pPr>
            <a:lvl8pPr marL="3198924" indent="0">
              <a:buNone/>
              <a:defRPr sz="1900"/>
            </a:lvl8pPr>
            <a:lvl9pPr marL="3655917" indent="0">
              <a:buNone/>
              <a:defRPr sz="19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42"/>
            <a:ext cx="5486400" cy="804860"/>
          </a:xfrm>
        </p:spPr>
        <p:txBody>
          <a:bodyPr/>
          <a:lstStyle>
            <a:lvl1pPr marL="0" indent="0">
              <a:buNone/>
              <a:defRPr sz="1400"/>
            </a:lvl1pPr>
            <a:lvl2pPr marL="456990" indent="0">
              <a:buNone/>
              <a:defRPr sz="1100"/>
            </a:lvl2pPr>
            <a:lvl3pPr marL="913980" indent="0">
              <a:buNone/>
              <a:defRPr sz="1100"/>
            </a:lvl3pPr>
            <a:lvl4pPr marL="1370967" indent="0">
              <a:buNone/>
              <a:defRPr sz="800"/>
            </a:lvl4pPr>
            <a:lvl5pPr marL="1827957" indent="0">
              <a:buNone/>
              <a:defRPr sz="800"/>
            </a:lvl5pPr>
            <a:lvl6pPr marL="2284950" indent="0">
              <a:buNone/>
              <a:defRPr sz="800"/>
            </a:lvl6pPr>
            <a:lvl7pPr marL="2741937" indent="0">
              <a:buNone/>
              <a:defRPr sz="800"/>
            </a:lvl7pPr>
            <a:lvl8pPr marL="3198924" indent="0">
              <a:buNone/>
              <a:defRPr sz="800"/>
            </a:lvl8pPr>
            <a:lvl9pPr marL="365591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1" cy="1142999"/>
          </a:xfrm>
          <a:prstGeom prst="rect">
            <a:avLst/>
          </a:prstGeom>
        </p:spPr>
        <p:txBody>
          <a:bodyPr vert="horz" lIns="91396" tIns="45698" rIns="91396" bIns="45698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1" cy="4525962"/>
          </a:xfrm>
          <a:prstGeom prst="rect">
            <a:avLst/>
          </a:prstGeom>
        </p:spPr>
        <p:txBody>
          <a:bodyPr vert="horz" lIns="91396" tIns="45698" rIns="91396" bIns="45698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396" tIns="45698" rIns="91396" bIns="45698" rtlCol="1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BCEC-CC3C-40DD-B5C3-BF92DC01AADC}" type="datetimeFigureOut">
              <a:rPr lang="he-IL" smtClean="0"/>
              <a:pPr/>
              <a:t>ב'/תמוז/תשע"ב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8"/>
            <a:ext cx="2895600" cy="365125"/>
          </a:xfrm>
          <a:prstGeom prst="rect">
            <a:avLst/>
          </a:prstGeom>
        </p:spPr>
        <p:txBody>
          <a:bodyPr vert="horz" lIns="91396" tIns="45698" rIns="91396" bIns="45698" rtlCol="1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396" tIns="45698" rIns="91396" bIns="45698" rtlCol="1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DF692-1750-4BAD-A179-6E6F6BC5435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8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1" indent="-342741" algn="r" defTabSz="913980" rtl="1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8" indent="-285618" algn="r" defTabSz="913980" rtl="1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5" indent="-228495" algn="r" defTabSz="913980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2" indent="-228495" algn="r" defTabSz="913980" rtl="1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2" indent="-228495" algn="r" defTabSz="913980" rtl="1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42" indent="-228495" algn="r" defTabSz="913980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2" indent="-228495" algn="r" defTabSz="913980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19" indent="-228495" algn="r" defTabSz="913980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2" indent="-228495" algn="r" defTabSz="913980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0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0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7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7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50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37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24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17" algn="r" defTabSz="913980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80500" y="4411464"/>
            <a:ext cx="2608757" cy="2160242"/>
            <a:chOff x="545946" y="4005064"/>
            <a:chExt cx="2608758" cy="2160240"/>
          </a:xfrm>
        </p:grpSpPr>
        <p:pic>
          <p:nvPicPr>
            <p:cNvPr id="28" name="Picture 14" descr="http://t3.gstatic.com/images?q=tbn:ANd9GcRxsGpvexhN29KyqA-ROAGHbjFE9AUgpUJMgI1ehRE_JCdx2J1pk1DT3T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5944" y="5157192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032" name="Picture 8" descr="https://encrypted-tbn3.google.com/images?q=tbn:ANd9GcTHhF-7zQaXEsJhLS82h5467PxR4d0O4glQ53LJOnabZSK5hcMpf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6064" y="4005064"/>
              <a:ext cx="1188640" cy="890333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545946" y="4555478"/>
              <a:ext cx="1906292" cy="600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3300" dirty="0" smtClean="0">
                  <a:solidFill>
                    <a:schemeClr val="tx1">
                      <a:tint val="75000"/>
                    </a:schemeClr>
                  </a:solidFill>
                </a:rPr>
                <a:t>John Field</a:t>
              </a:r>
              <a:endParaRPr lang="en-US" sz="3300" i="1" dirty="0" smtClean="0">
                <a:solidFill>
                  <a:schemeClr val="tx1">
                    <a:tint val="7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877" y="260654"/>
            <a:ext cx="6804247" cy="147002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exploiting parallelism via hindsight</a:t>
            </a:r>
            <a:endParaRPr lang="he-IL" dirty="0"/>
          </a:p>
        </p:txBody>
      </p:sp>
      <p:pic>
        <p:nvPicPr>
          <p:cNvPr id="1026" name="Picture 2" descr="http://2.bp.blogspot.com/_VgTieCVIdyk/TR8vSHXi-fI/AAAAAAAAA-8/v6EXKSYuE-4/s320/janu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5837" y="2708920"/>
            <a:ext cx="2952328" cy="2952330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395536" y="1772815"/>
            <a:ext cx="2495341" cy="2016226"/>
            <a:chOff x="251520" y="1772816"/>
            <a:chExt cx="2495341" cy="2016224"/>
          </a:xfrm>
        </p:grpSpPr>
        <p:pic>
          <p:nvPicPr>
            <p:cNvPr id="25" name="Picture 22" descr="http://domino.watson.ibm.com/comm/research_people.nsf/pages/omertripp.index.html/$FILE/picture%2000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85944" y="2773569"/>
              <a:ext cx="864096" cy="1015471"/>
            </a:xfrm>
            <a:prstGeom prst="rect">
              <a:avLst/>
            </a:prstGeom>
            <a:noFill/>
          </p:spPr>
        </p:pic>
        <p:pic>
          <p:nvPicPr>
            <p:cNvPr id="38" name="Picture 2" descr="http://topnews.in/law/files/tel-aviv-university_2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96432" y="1772816"/>
              <a:ext cx="650429" cy="648072"/>
            </a:xfrm>
            <a:prstGeom prst="rect">
              <a:avLst/>
            </a:prstGeom>
            <a:noFill/>
          </p:spPr>
        </p:pic>
        <p:sp>
          <p:nvSpPr>
            <p:cNvPr id="39" name="Rectangle 38"/>
            <p:cNvSpPr/>
            <p:nvPr/>
          </p:nvSpPr>
          <p:spPr>
            <a:xfrm>
              <a:off x="251520" y="2221800"/>
              <a:ext cx="2270943" cy="600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3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Omer Tripp</a:t>
              </a:r>
              <a:r>
                <a:rPr lang="en-US" sz="3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01493" y="1700807"/>
            <a:ext cx="3446975" cy="2168389"/>
            <a:chOff x="5436096" y="1772816"/>
            <a:chExt cx="3446975" cy="2168391"/>
          </a:xfrm>
        </p:grpSpPr>
        <p:pic>
          <p:nvPicPr>
            <p:cNvPr id="1028" name="Picture 4" descr="http://business-schools.findthebest.com/sites/default/files/618/media/images/University_of_Texas--Austin_McCombs_T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293359" y="1772816"/>
              <a:ext cx="589712" cy="589712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5436096" y="2204866"/>
              <a:ext cx="3173176" cy="600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3300" dirty="0" smtClean="0">
                  <a:solidFill>
                    <a:schemeClr val="tx1">
                      <a:tint val="75000"/>
                    </a:schemeClr>
                  </a:solidFill>
                </a:rPr>
                <a:t>Roman </a:t>
              </a:r>
              <a:r>
                <a:rPr lang="en-US" sz="3300" dirty="0" err="1" smtClean="0">
                  <a:solidFill>
                    <a:schemeClr val="tx1">
                      <a:tint val="75000"/>
                    </a:schemeClr>
                  </a:solidFill>
                </a:rPr>
                <a:t>Manevich</a:t>
              </a:r>
              <a:endParaRPr lang="en-US" sz="3300" i="1" dirty="0" smtClean="0">
                <a:solidFill>
                  <a:schemeClr val="tx1">
                    <a:tint val="75000"/>
                  </a:schemeClr>
                </a:solidFill>
              </a:endParaRPr>
            </a:p>
          </p:txBody>
        </p:sp>
        <p:pic>
          <p:nvPicPr>
            <p:cNvPr id="1030" name="Picture 6" descr="http://www.cs.tau.ac.il/~tvla/sa/images/public-roman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818243" y="2780928"/>
              <a:ext cx="768684" cy="1160279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/>
        </p:nvGrpSpPr>
        <p:grpSpPr>
          <a:xfrm>
            <a:off x="5982505" y="4365111"/>
            <a:ext cx="2549932" cy="2257895"/>
            <a:chOff x="6126523" y="4077072"/>
            <a:chExt cx="2549933" cy="2257896"/>
          </a:xfrm>
        </p:grpSpPr>
        <p:pic>
          <p:nvPicPr>
            <p:cNvPr id="29" name="Picture 20" descr="http://www.cs.tau.ac.il/~tvla/sa/images/public-mooly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774595" y="5157192"/>
              <a:ext cx="864096" cy="1177776"/>
            </a:xfrm>
            <a:prstGeom prst="rect">
              <a:avLst/>
            </a:prstGeom>
            <a:noFill/>
          </p:spPr>
        </p:pic>
        <p:sp>
          <p:nvSpPr>
            <p:cNvPr id="30" name="Rectangle 29"/>
            <p:cNvSpPr/>
            <p:nvPr/>
          </p:nvSpPr>
          <p:spPr>
            <a:xfrm>
              <a:off x="6126523" y="4555481"/>
              <a:ext cx="2260556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3300" dirty="0" err="1" smtClean="0">
                  <a:solidFill>
                    <a:schemeClr val="tx1">
                      <a:tint val="75000"/>
                    </a:schemeClr>
                  </a:solidFill>
                </a:rPr>
                <a:t>Mooly</a:t>
              </a:r>
              <a:r>
                <a:rPr lang="en-US" sz="3300" dirty="0" smtClean="0">
                  <a:solidFill>
                    <a:schemeClr val="tx1">
                      <a:tint val="75000"/>
                    </a:schemeClr>
                  </a:solidFill>
                </a:rPr>
                <a:t> </a:t>
              </a:r>
              <a:r>
                <a:rPr lang="en-US" sz="3300" dirty="0" err="1" smtClean="0">
                  <a:solidFill>
                    <a:schemeClr val="tx1">
                      <a:tint val="75000"/>
                    </a:schemeClr>
                  </a:solidFill>
                </a:rPr>
                <a:t>Sagiv</a:t>
              </a:r>
              <a:endParaRPr lang="en-US" sz="3300" i="1" dirty="0" smtClean="0">
                <a:solidFill>
                  <a:schemeClr val="tx1">
                    <a:tint val="75000"/>
                  </a:schemeClr>
                </a:solidFill>
              </a:endParaRPr>
            </a:p>
          </p:txBody>
        </p:sp>
        <p:pic>
          <p:nvPicPr>
            <p:cNvPr id="20" name="Picture 2" descr="http://topnews.in/law/files/tel-aviv-university_2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26027" y="4077072"/>
              <a:ext cx="650429" cy="6480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http://bisql.net/wp-content/uploads/2010/01/iStock_000006514445XSmall-300x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30024"/>
            <a:ext cx="1584176" cy="1578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75656" y="1620089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no cloning =&gt;</a:t>
            </a:r>
            <a:endParaRPr lang="he-IL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115616" y="5705960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Elbow Connector 10"/>
          <p:cNvCxnSpPr>
            <a:stCxn id="5" idx="1"/>
            <a:endCxn id="10" idx="1"/>
          </p:cNvCxnSpPr>
          <p:nvPr/>
        </p:nvCxnSpPr>
        <p:spPr>
          <a:xfrm rot="10800000" flipV="1">
            <a:off x="1115616" y="1912476"/>
            <a:ext cx="360040" cy="3937499"/>
          </a:xfrm>
          <a:prstGeom prst="bentConnector3">
            <a:avLst>
              <a:gd name="adj1" fmla="val 163493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97769" y="3068968"/>
            <a:ext cx="8748464" cy="316835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[S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 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// “concrete” </a:t>
            </a:r>
            <a:r>
              <a:rPr lang="en-US" sz="3300" dirty="0" err="1" smtClean="0">
                <a:latin typeface="Bradley Hand ITC" pitchFamily="66" charset="0"/>
                <a:cs typeface="Consolas" pitchFamily="49" charset="0"/>
              </a:rPr>
              <a:t>seq.s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 commute</a:t>
            </a:r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</a:t>
            </a:r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en-US" sz="33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baseline="-25000" dirty="0"/>
          </a:p>
        </p:txBody>
      </p:sp>
      <p:sp>
        <p:nvSpPr>
          <p:cNvPr id="20" name="Flowchart: Collate 19"/>
          <p:cNvSpPr/>
          <p:nvPr/>
        </p:nvSpPr>
        <p:spPr>
          <a:xfrm>
            <a:off x="2038072" y="3429000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97769" y="3068968"/>
            <a:ext cx="8748464" cy="316835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[S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 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// “concrete” </a:t>
            </a:r>
            <a:r>
              <a:rPr lang="en-US" sz="3300" dirty="0" err="1" smtClean="0">
                <a:latin typeface="Bradley Hand ITC" pitchFamily="66" charset="0"/>
                <a:cs typeface="Consolas" pitchFamily="49" charset="0"/>
              </a:rPr>
              <a:t>seq.s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 commute</a:t>
            </a:r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(G) = 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∙S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(G) 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// idempotent</a:t>
            </a:r>
            <a:endParaRPr lang="en-US" sz="33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(G) = 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∙S</a:t>
            </a:r>
            <a:r>
              <a:rPr lang="en-US" sz="33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3300" dirty="0" smtClean="0">
                <a:latin typeface="Consolas" pitchFamily="49" charset="0"/>
                <a:cs typeface="Consolas" pitchFamily="49" charset="0"/>
              </a:rPr>
              <a:t>(G) </a:t>
            </a:r>
            <a:r>
              <a:rPr lang="en-US" sz="3300" dirty="0" smtClean="0">
                <a:latin typeface="Bradley Hand ITC" pitchFamily="66" charset="0"/>
                <a:cs typeface="Consolas" pitchFamily="49" charset="0"/>
              </a:rPr>
              <a:t>// idempotent</a:t>
            </a:r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en-US" sz="33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/>
            <a:endParaRPr lang="en-US" sz="3300" baseline="-250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baseline="-25000" dirty="0"/>
          </a:p>
        </p:txBody>
      </p:sp>
      <p:sp>
        <p:nvSpPr>
          <p:cNvPr id="20" name="Flowchart: Collate 19"/>
          <p:cNvSpPr/>
          <p:nvPr/>
        </p:nvSpPr>
        <p:spPr>
          <a:xfrm>
            <a:off x="2038072" y="3429000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97769" y="3068968"/>
            <a:ext cx="8748464" cy="3168353"/>
            <a:chOff x="197768" y="3068960"/>
            <a:chExt cx="8748464" cy="3168352"/>
          </a:xfrm>
        </p:grpSpPr>
        <p:sp>
          <p:nvSpPr>
            <p:cNvPr id="5" name="Rounded Rectangle 4"/>
            <p:cNvSpPr/>
            <p:nvPr/>
          </p:nvSpPr>
          <p:spPr>
            <a:xfrm>
              <a:off x="197768" y="3068960"/>
              <a:ext cx="8748464" cy="316835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t"/>
            <a:lstStyle/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[S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]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“concrete” </a:t>
              </a:r>
              <a:r>
                <a:rPr lang="en-US" sz="3300" dirty="0" err="1" smtClean="0">
                  <a:latin typeface="Bradley Hand ITC" pitchFamily="66" charset="0"/>
                  <a:cs typeface="Consolas" pitchFamily="49" charset="0"/>
                </a:rPr>
                <a:t>seq.s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 commute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</a:t>
              </a:r>
            </a:p>
            <a:p>
              <a:pPr algn="l" rtl="0"/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he-IL" baseline="-25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04344" y="4922745"/>
              <a:ext cx="3384376" cy="4571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0" name="Flowchart: Collate 19"/>
          <p:cNvSpPr/>
          <p:nvPr/>
        </p:nvSpPr>
        <p:spPr>
          <a:xfrm>
            <a:off x="2038072" y="3429000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97769" y="3068968"/>
            <a:ext cx="8748464" cy="3168353"/>
            <a:chOff x="197768" y="3068960"/>
            <a:chExt cx="8748464" cy="3168352"/>
          </a:xfrm>
        </p:grpSpPr>
        <p:sp>
          <p:nvSpPr>
            <p:cNvPr id="5" name="Rounded Rectangle 4"/>
            <p:cNvSpPr/>
            <p:nvPr/>
          </p:nvSpPr>
          <p:spPr>
            <a:xfrm>
              <a:off x="197768" y="3068960"/>
              <a:ext cx="8748464" cy="316835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t"/>
            <a:lstStyle/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[S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]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“concrete” </a:t>
              </a:r>
              <a:r>
                <a:rPr lang="en-US" sz="3300" dirty="0" err="1" smtClean="0">
                  <a:latin typeface="Bradley Hand ITC" pitchFamily="66" charset="0"/>
                  <a:cs typeface="Consolas" pitchFamily="49" charset="0"/>
                </a:rPr>
                <a:t>seq.s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 commute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[S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baseline="30000" dirty="0" smtClean="0"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baseline="30000" dirty="0" smtClean="0"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]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1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</a:t>
              </a:r>
              <a:r>
                <a:rPr lang="en-US" sz="3300" dirty="0" err="1" smtClean="0">
                  <a:latin typeface="Bradley Hand ITC" pitchFamily="66" charset="0"/>
                  <a:cs typeface="Consolas" pitchFamily="49" charset="0"/>
                </a:rPr>
                <a:t>Kleene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-cross generalization 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he-IL" baseline="-25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04344" y="4922745"/>
              <a:ext cx="3384376" cy="4571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0" name="Flowchart: Collate 19"/>
          <p:cNvSpPr/>
          <p:nvPr/>
        </p:nvSpPr>
        <p:spPr>
          <a:xfrm>
            <a:off x="2038072" y="3429000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Flowchart: Collate 21"/>
          <p:cNvSpPr/>
          <p:nvPr/>
        </p:nvSpPr>
        <p:spPr>
          <a:xfrm>
            <a:off x="2190472" y="5458872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generalization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899596" y="1412786"/>
            <a:ext cx="6907089" cy="600164"/>
            <a:chOff x="1198983" y="1664799"/>
            <a:chExt cx="6469360" cy="600168"/>
          </a:xfrm>
        </p:grpSpPr>
        <p:sp>
          <p:nvSpPr>
            <p:cNvPr id="4" name="Double Bracket 3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y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899596" y="1916841"/>
            <a:ext cx="6907089" cy="600164"/>
            <a:chOff x="1198983" y="1664799"/>
            <a:chExt cx="6469360" cy="600168"/>
          </a:xfrm>
        </p:grpSpPr>
        <p:sp>
          <p:nvSpPr>
            <p:cNvPr id="11" name="Double Bracket 10"/>
            <p:cNvSpPr/>
            <p:nvPr/>
          </p:nvSpPr>
          <p:spPr>
            <a:xfrm>
              <a:off x="2008317" y="1772816"/>
              <a:ext cx="5660026" cy="360040"/>
            </a:xfrm>
            <a:prstGeom prst="bracketPair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);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err="1" smtClean="0">
                  <a:latin typeface="Consolas" pitchFamily="49" charset="0"/>
                  <a:cs typeface="Consolas" pitchFamily="49" charset="0"/>
                </a:rPr>
                <a:t>z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he-IL" dirty="0" smtClean="0"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8983" y="1664799"/>
              <a:ext cx="754010" cy="60016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he-IL" sz="3300" dirty="0">
                <a:latin typeface="Consolas" pitchFamily="49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97769" y="3068968"/>
            <a:ext cx="8748464" cy="3168353"/>
            <a:chOff x="197768" y="3068960"/>
            <a:chExt cx="8748464" cy="3168352"/>
          </a:xfrm>
        </p:grpSpPr>
        <p:sp>
          <p:nvSpPr>
            <p:cNvPr id="5" name="Rounded Rectangle 4"/>
            <p:cNvSpPr/>
            <p:nvPr/>
          </p:nvSpPr>
          <p:spPr>
            <a:xfrm>
              <a:off x="197768" y="3068960"/>
              <a:ext cx="8748464" cy="316835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t"/>
            <a:lstStyle/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[S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]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“concrete” </a:t>
              </a:r>
              <a:r>
                <a:rPr lang="en-US" sz="3300" dirty="0" err="1" smtClean="0">
                  <a:latin typeface="Bradley Hand ITC" pitchFamily="66" charset="0"/>
                  <a:cs typeface="Consolas" pitchFamily="49" charset="0"/>
                </a:rPr>
                <a:t>seq.s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 commute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=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∙S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(G)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idempotent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lvl="1" algn="l" rtl="0"/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	[S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3300" baseline="30000" dirty="0" smtClean="0"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 S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3300" baseline="30000" dirty="0" smtClean="0"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3300" dirty="0" smtClean="0">
                  <a:latin typeface="Consolas" pitchFamily="49" charset="0"/>
                  <a:cs typeface="Consolas" pitchFamily="49" charset="0"/>
                </a:rPr>
                <a:t>]</a:t>
              </a:r>
              <a:r>
                <a:rPr lang="en-US" sz="3300" baseline="-25000" dirty="0" smtClean="0"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1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// </a:t>
              </a:r>
              <a:r>
                <a:rPr lang="en-US" sz="3300" dirty="0" err="1" smtClean="0">
                  <a:latin typeface="Bradley Hand ITC" pitchFamily="66" charset="0"/>
                  <a:cs typeface="Consolas" pitchFamily="49" charset="0"/>
                </a:rPr>
                <a:t>Kleene</a:t>
              </a:r>
              <a:r>
                <a:rPr lang="en-US" sz="3300" dirty="0" smtClean="0">
                  <a:latin typeface="Bradley Hand ITC" pitchFamily="66" charset="0"/>
                  <a:cs typeface="Consolas" pitchFamily="49" charset="0"/>
                </a:rPr>
                <a:t>-cross generalization </a:t>
              </a:r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en-US" sz="33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endParaRPr lang="he-IL" baseline="-25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04344" y="4922745"/>
              <a:ext cx="3384376" cy="4571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12362" y="1188040"/>
            <a:ext cx="439454" cy="707842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2362" y="1692100"/>
            <a:ext cx="439454" cy="707842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20" name="Flowchart: Collate 19"/>
          <p:cNvSpPr/>
          <p:nvPr/>
        </p:nvSpPr>
        <p:spPr>
          <a:xfrm>
            <a:off x="2038072" y="3429000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Flowchart: Collate 21"/>
          <p:cNvSpPr/>
          <p:nvPr/>
        </p:nvSpPr>
        <p:spPr>
          <a:xfrm>
            <a:off x="2190472" y="5458872"/>
            <a:ext cx="99304" cy="202376"/>
          </a:xfrm>
          <a:prstGeom prst="flowChartCollat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396" tIns="45698" rIns="91396" bIns="45698" rtlCol="1" anchor="ctr"/>
          <a:lstStyle/>
          <a:p>
            <a:pPr algn="ctr" rtl="0"/>
            <a:endParaRPr lang="en-US" dirty="0" smtClean="0">
              <a:solidFill>
                <a:schemeClr val="tx1"/>
              </a:solidFill>
            </a:endParaRP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specialized spec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" y="1412779"/>
          <a:ext cx="9144003" cy="634798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" y="1412779"/>
          <a:ext cx="9144003" cy="1269596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1043608" y="3429000"/>
            <a:ext cx="4536504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725659" y="1700808"/>
            <a:ext cx="5900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reuse =&gt; @atomic ≈ @sequential</a:t>
            </a:r>
            <a:endParaRPr lang="he-IL" sz="3200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>
            <a:stCxn id="5" idx="1"/>
            <a:endCxn id="4" idx="1"/>
          </p:cNvCxnSpPr>
          <p:nvPr/>
        </p:nvCxnSpPr>
        <p:spPr>
          <a:xfrm rot="10800000" flipV="1">
            <a:off x="1043609" y="1993196"/>
            <a:ext cx="682051" cy="1579820"/>
          </a:xfrm>
          <a:prstGeom prst="bentConnector3">
            <a:avLst>
              <a:gd name="adj1" fmla="val 133517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Alternate Process 9"/>
          <p:cNvSpPr/>
          <p:nvPr/>
        </p:nvSpPr>
        <p:spPr>
          <a:xfrm>
            <a:off x="1043608" y="3717032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Elbow Connector 10"/>
          <p:cNvCxnSpPr>
            <a:stCxn id="5" idx="1"/>
            <a:endCxn id="10" idx="1"/>
          </p:cNvCxnSpPr>
          <p:nvPr/>
        </p:nvCxnSpPr>
        <p:spPr>
          <a:xfrm rot="10800000" flipV="1">
            <a:off x="1043609" y="1993196"/>
            <a:ext cx="682051" cy="1867852"/>
          </a:xfrm>
          <a:prstGeom prst="bentConnector3">
            <a:avLst>
              <a:gd name="adj1" fmla="val 133517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" y="1412781"/>
          <a:ext cx="9144003" cy="1904394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HasPath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w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" y="1412781"/>
          <a:ext cx="9144003" cy="2539192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HasPath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w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…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" y="1412774"/>
          <a:ext cx="9144003" cy="4104453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HasPath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w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endParaRPr lang="he-IL" sz="180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…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1565261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RemoveEdge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HasPath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smtClean="0"/>
                        <a:t>ff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AddEdge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 ]</a:t>
                      </a:r>
                      <a:r>
                        <a:rPr lang="en-US" sz="1800" baseline="30000" dirty="0" smtClean="0"/>
                        <a:t>+</a:t>
                      </a:r>
                      <a:endParaRPr lang="he-IL" sz="1800" b="0" dirty="0" smtClean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[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RemoveEdge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HasPath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smtClean="0"/>
                        <a:t>ff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AddEdge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 ]</a:t>
                      </a:r>
                      <a:r>
                        <a:rPr lang="en-US" sz="1800" baseline="30000" dirty="0" smtClean="0"/>
                        <a:t>+</a:t>
                      </a:r>
                      <a:endParaRPr lang="he-IL" sz="1800" b="0" baseline="300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specialized </a:t>
            </a:r>
            <a:r>
              <a:rPr lang="en-US" dirty="0" err="1" smtClean="0"/>
              <a:t>commutativity</a:t>
            </a:r>
            <a:r>
              <a:rPr lang="en-US" dirty="0" smtClean="0"/>
              <a:t> spec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3" y="1412781"/>
          <a:ext cx="9144003" cy="4104453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3048001"/>
                <a:gridCol w="3048001"/>
                <a:gridCol w="3048001"/>
              </a:tblGrid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HasPath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w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err="1" smtClean="0">
                          <a:latin typeface="Consolas" pitchFamily="49" charset="0"/>
                          <a:cs typeface="Consolas" pitchFamily="49" charset="0"/>
                        </a:rPr>
                        <a:t>tt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AddEdge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  <a:r>
                        <a:rPr lang="en-US" sz="1800" b="1" i="1" dirty="0" err="1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)/</a:t>
                      </a:r>
                      <a:r>
                        <a:rPr lang="en-US" sz="1800" b="1" i="0" dirty="0" smtClean="0">
                          <a:latin typeface="Consolas" pitchFamily="49" charset="0"/>
                          <a:cs typeface="Consolas" pitchFamily="49" charset="0"/>
                        </a:rPr>
                        <a:t>ff</a:t>
                      </a:r>
                      <a:endParaRPr lang="he-IL" sz="1800" b="1" i="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634798">
                <a:tc>
                  <a:txBody>
                    <a:bodyPr/>
                    <a:lstStyle/>
                    <a:p>
                      <a:pPr algn="ctr" rtl="1"/>
                      <a:endParaRPr lang="he-IL" sz="180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…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  <a:tr h="1565261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any</a:t>
                      </a:r>
                      <a:endParaRPr lang="he-IL" sz="18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RemoveEdge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HasPath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smtClean="0"/>
                        <a:t>ff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AddEdge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z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 ]</a:t>
                      </a:r>
                      <a:r>
                        <a:rPr lang="en-US" sz="1800" baseline="30000" dirty="0" smtClean="0"/>
                        <a:t>+</a:t>
                      </a:r>
                      <a:endParaRPr lang="he-IL" sz="1800" b="0" dirty="0" smtClean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[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RemoveEdge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HasPath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smtClean="0"/>
                        <a:t>ff</a:t>
                      </a:r>
                      <a:r>
                        <a:rPr lang="en-US" sz="1800" dirty="0" smtClean="0"/>
                        <a:t>; </a:t>
                      </a:r>
                      <a:r>
                        <a:rPr lang="en-US" sz="1800" dirty="0" err="1" smtClean="0"/>
                        <a:t>AddEdge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b="1" i="1" dirty="0" err="1" smtClean="0"/>
                        <a:t>x</a:t>
                      </a:r>
                      <a:r>
                        <a:rPr lang="en-US" sz="1800" dirty="0" err="1" smtClean="0"/>
                        <a:t>,</a:t>
                      </a:r>
                      <a:r>
                        <a:rPr lang="en-US" sz="1800" b="1" i="1" dirty="0" err="1" smtClean="0"/>
                        <a:t>y</a:t>
                      </a:r>
                      <a:r>
                        <a:rPr lang="en-US" sz="1800" dirty="0" smtClean="0"/>
                        <a:t>)/</a:t>
                      </a:r>
                      <a:r>
                        <a:rPr lang="en-US" sz="1800" b="1" dirty="0" err="1" smtClean="0"/>
                        <a:t>tt</a:t>
                      </a:r>
                      <a:r>
                        <a:rPr lang="en-US" sz="1800" dirty="0" smtClean="0"/>
                        <a:t> ]</a:t>
                      </a:r>
                      <a:r>
                        <a:rPr lang="en-US" sz="1800" baseline="30000" dirty="0" smtClean="0"/>
                        <a:t>+</a:t>
                      </a:r>
                      <a:endParaRPr lang="he-IL" sz="1800" b="0" baseline="300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23527" y="4077072"/>
            <a:ext cx="2376265" cy="12961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3347863" y="4077072"/>
            <a:ext cx="2376265" cy="12961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7" name="Straight Arrow Connector 6"/>
          <p:cNvCxnSpPr>
            <a:stCxn id="9" idx="0"/>
            <a:endCxn id="6" idx="4"/>
          </p:cNvCxnSpPr>
          <p:nvPr/>
        </p:nvCxnSpPr>
        <p:spPr>
          <a:xfrm flipV="1">
            <a:off x="3027783" y="5373215"/>
            <a:ext cx="1508213" cy="56735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0"/>
            <a:endCxn id="4" idx="4"/>
          </p:cNvCxnSpPr>
          <p:nvPr/>
        </p:nvCxnSpPr>
        <p:spPr>
          <a:xfrm flipH="1" flipV="1">
            <a:off x="1511660" y="5373215"/>
            <a:ext cx="1516123" cy="56735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5940569"/>
            <a:ext cx="5264494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Bradley Hand ITC" pitchFamily="66" charset="0"/>
              </a:rPr>
              <a:t>tailored for given application</a:t>
            </a:r>
            <a:endParaRPr lang="he-IL" sz="33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protocol</a:t>
            </a: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4775323" y="1700814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5323" y="3068963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[k+1]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75323" y="4437117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[k+2]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3"/>
            <a:endCxn id="7" idx="3"/>
          </p:cNvCxnSpPr>
          <p:nvPr/>
        </p:nvCxnSpPr>
        <p:spPr>
          <a:xfrm>
            <a:off x="7367611" y="2132863"/>
            <a:ext cx="12701" cy="13681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8" idx="3"/>
          </p:cNvCxnSpPr>
          <p:nvPr/>
        </p:nvCxnSpPr>
        <p:spPr>
          <a:xfrm>
            <a:off x="7367611" y="2132863"/>
            <a:ext cx="12701" cy="2736303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47664" y="2348881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4" idx="3"/>
            <a:endCxn id="17" idx="3"/>
          </p:cNvCxnSpPr>
          <p:nvPr/>
        </p:nvCxnSpPr>
        <p:spPr>
          <a:xfrm flipH="1">
            <a:off x="4139956" y="2132856"/>
            <a:ext cx="3227659" cy="648072"/>
          </a:xfrm>
          <a:prstGeom prst="bentConnector3">
            <a:avLst>
              <a:gd name="adj1" fmla="val -70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547664" y="4437117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[k’]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17" idx="2"/>
            <a:endCxn id="31" idx="0"/>
          </p:cNvCxnSpPr>
          <p:nvPr/>
        </p:nvCxnSpPr>
        <p:spPr>
          <a:xfrm>
            <a:off x="2843808" y="3212973"/>
            <a:ext cx="0" cy="122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-Right Arrow 41"/>
          <p:cNvSpPr/>
          <p:nvPr/>
        </p:nvSpPr>
        <p:spPr>
          <a:xfrm>
            <a:off x="4270321" y="4797156"/>
            <a:ext cx="360040" cy="14401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5058" name="AutoShape 2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0" name="AutoShape 4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2" name="AutoShape 6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4" name="AutoShape 8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8" name="Right Brace 17"/>
          <p:cNvSpPr/>
          <p:nvPr/>
        </p:nvSpPr>
        <p:spPr>
          <a:xfrm>
            <a:off x="7740352" y="2204862"/>
            <a:ext cx="216023" cy="25922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9" name="Left Brace 18"/>
          <p:cNvSpPr/>
          <p:nvPr/>
        </p:nvSpPr>
        <p:spPr>
          <a:xfrm>
            <a:off x="1259633" y="2434542"/>
            <a:ext cx="216023" cy="27363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1" name="Double Bracket 20"/>
          <p:cNvSpPr/>
          <p:nvPr/>
        </p:nvSpPr>
        <p:spPr>
          <a:xfrm>
            <a:off x="8028384" y="2235927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</a:p>
        </p:txBody>
      </p:sp>
      <p:sp>
        <p:nvSpPr>
          <p:cNvPr id="22" name="Double Bracket 21"/>
          <p:cNvSpPr/>
          <p:nvPr/>
        </p:nvSpPr>
        <p:spPr>
          <a:xfrm>
            <a:off x="611561" y="2533841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endParaRPr lang="en-US" b="1" i="1" baseline="-25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168439" y="5723964"/>
            <a:ext cx="4772371" cy="384676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b="1" i="1" dirty="0" smtClean="0"/>
              <a:t>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∙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 ≡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∙ 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endParaRPr lang="he-IL" b="1" i="1" dirty="0"/>
          </a:p>
        </p:txBody>
      </p:sp>
      <p:sp>
        <p:nvSpPr>
          <p:cNvPr id="25" name="Rounded Rectangle 24"/>
          <p:cNvSpPr/>
          <p:nvPr/>
        </p:nvSpPr>
        <p:spPr>
          <a:xfrm>
            <a:off x="2209385" y="5733258"/>
            <a:ext cx="4594863" cy="360039"/>
          </a:xfrm>
          <a:prstGeom prst="roundRect">
            <a:avLst/>
          </a:prstGeom>
          <a:solidFill>
            <a:srgbClr val="57FFA3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protocol</a:t>
            </a: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4775323" y="1700814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5323" y="3068963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[k+1]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75323" y="4437117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[k+2]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3"/>
            <a:endCxn id="7" idx="3"/>
          </p:cNvCxnSpPr>
          <p:nvPr/>
        </p:nvCxnSpPr>
        <p:spPr>
          <a:xfrm>
            <a:off x="7367611" y="2132863"/>
            <a:ext cx="12701" cy="13681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8" idx="3"/>
          </p:cNvCxnSpPr>
          <p:nvPr/>
        </p:nvCxnSpPr>
        <p:spPr>
          <a:xfrm>
            <a:off x="7367611" y="2132863"/>
            <a:ext cx="12701" cy="2736303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47664" y="2348881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4" idx="3"/>
            <a:endCxn id="17" idx="3"/>
          </p:cNvCxnSpPr>
          <p:nvPr/>
        </p:nvCxnSpPr>
        <p:spPr>
          <a:xfrm flipH="1">
            <a:off x="4139956" y="2132856"/>
            <a:ext cx="3227659" cy="648072"/>
          </a:xfrm>
          <a:prstGeom prst="bentConnector3">
            <a:avLst>
              <a:gd name="adj1" fmla="val -70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547664" y="4437117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[k’]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17" idx="2"/>
            <a:endCxn id="31" idx="0"/>
          </p:cNvCxnSpPr>
          <p:nvPr/>
        </p:nvCxnSpPr>
        <p:spPr>
          <a:xfrm>
            <a:off x="2843808" y="3212973"/>
            <a:ext cx="0" cy="122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-Right Arrow 41"/>
          <p:cNvSpPr/>
          <p:nvPr/>
        </p:nvSpPr>
        <p:spPr>
          <a:xfrm>
            <a:off x="4270321" y="4797156"/>
            <a:ext cx="360040" cy="14401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5058" name="AutoShape 2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0" name="AutoShape 4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2" name="AutoShape 6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4" name="AutoShape 8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8" name="Right Brace 17"/>
          <p:cNvSpPr/>
          <p:nvPr/>
        </p:nvSpPr>
        <p:spPr>
          <a:xfrm>
            <a:off x="7740352" y="2204862"/>
            <a:ext cx="216023" cy="25922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9" name="Left Brace 18"/>
          <p:cNvSpPr/>
          <p:nvPr/>
        </p:nvSpPr>
        <p:spPr>
          <a:xfrm>
            <a:off x="1259633" y="2434542"/>
            <a:ext cx="216023" cy="27363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1" name="Double Bracket 20"/>
          <p:cNvSpPr/>
          <p:nvPr/>
        </p:nvSpPr>
        <p:spPr>
          <a:xfrm>
            <a:off x="8028384" y="2235927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</a:p>
        </p:txBody>
      </p:sp>
      <p:sp>
        <p:nvSpPr>
          <p:cNvPr id="22" name="Double Bracket 21"/>
          <p:cNvSpPr/>
          <p:nvPr/>
        </p:nvSpPr>
        <p:spPr>
          <a:xfrm>
            <a:off x="611561" y="2533841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endParaRPr lang="en-US" b="1" i="1" baseline="-25000" dirty="0" smtClean="0"/>
          </a:p>
        </p:txBody>
      </p:sp>
      <p:pic>
        <p:nvPicPr>
          <p:cNvPr id="24" name="Picture 10" descr="http://cdn1.iconfinder.com/data/icons/nounproject/512/3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665" y="4149078"/>
            <a:ext cx="522933" cy="52293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68439" y="5723964"/>
            <a:ext cx="4772371" cy="384676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b="1" i="1" dirty="0" smtClean="0"/>
              <a:t>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∙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 ≡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∙ 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endParaRPr lang="he-IL" b="1" i="1" dirty="0"/>
          </a:p>
        </p:txBody>
      </p:sp>
      <p:sp>
        <p:nvSpPr>
          <p:cNvPr id="27" name="Rounded Rectangle 26"/>
          <p:cNvSpPr/>
          <p:nvPr/>
        </p:nvSpPr>
        <p:spPr>
          <a:xfrm>
            <a:off x="2209385" y="5733258"/>
            <a:ext cx="4594863" cy="360039"/>
          </a:xfrm>
          <a:prstGeom prst="roundRect">
            <a:avLst/>
          </a:prstGeom>
          <a:solidFill>
            <a:srgbClr val="57FFA3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protocol</a:t>
            </a: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4775323" y="1700814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5323" y="3068963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[k+1]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75323" y="4437117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[k+2]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3"/>
            <a:endCxn id="7" idx="3"/>
          </p:cNvCxnSpPr>
          <p:nvPr/>
        </p:nvCxnSpPr>
        <p:spPr>
          <a:xfrm>
            <a:off x="7367611" y="2132863"/>
            <a:ext cx="12701" cy="13681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8" idx="3"/>
          </p:cNvCxnSpPr>
          <p:nvPr/>
        </p:nvCxnSpPr>
        <p:spPr>
          <a:xfrm>
            <a:off x="7367611" y="2132863"/>
            <a:ext cx="12701" cy="2736303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47664" y="2348881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4" idx="3"/>
            <a:endCxn id="17" idx="3"/>
          </p:cNvCxnSpPr>
          <p:nvPr/>
        </p:nvCxnSpPr>
        <p:spPr>
          <a:xfrm flipH="1">
            <a:off x="4139956" y="2132856"/>
            <a:ext cx="3227659" cy="648072"/>
          </a:xfrm>
          <a:prstGeom prst="bentConnector3">
            <a:avLst>
              <a:gd name="adj1" fmla="val -70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547664" y="4437117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[k’]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788024" y="5805271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[k+3]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17" idx="2"/>
            <a:endCxn id="31" idx="0"/>
          </p:cNvCxnSpPr>
          <p:nvPr/>
        </p:nvCxnSpPr>
        <p:spPr>
          <a:xfrm>
            <a:off x="2843808" y="3212973"/>
            <a:ext cx="0" cy="122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-Right Arrow 41"/>
          <p:cNvSpPr/>
          <p:nvPr/>
        </p:nvSpPr>
        <p:spPr>
          <a:xfrm>
            <a:off x="4270321" y="4797156"/>
            <a:ext cx="360040" cy="14401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5058" name="AutoShape 2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0" name="AutoShape 4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2" name="AutoShape 6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4" name="AutoShape 8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5066" name="Picture 10" descr="http://cdn1.iconfinder.com/data/icons/nounproject/512/3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665" y="4149078"/>
            <a:ext cx="522933" cy="522935"/>
          </a:xfrm>
          <a:prstGeom prst="rect">
            <a:avLst/>
          </a:prstGeom>
          <a:noFill/>
        </p:spPr>
      </p:pic>
      <p:cxnSp>
        <p:nvCxnSpPr>
          <p:cNvPr id="49" name="Elbow Connector 48"/>
          <p:cNvCxnSpPr>
            <a:stCxn id="31" idx="2"/>
            <a:endCxn id="32" idx="1"/>
          </p:cNvCxnSpPr>
          <p:nvPr/>
        </p:nvCxnSpPr>
        <p:spPr>
          <a:xfrm rot="16200000" flipH="1">
            <a:off x="3347863" y="4797153"/>
            <a:ext cx="936105" cy="19442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93420" y="5457997"/>
            <a:ext cx="1395101" cy="969452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rtl="0"/>
            <a:r>
              <a:rPr lang="en-US" dirty="0" smtClean="0"/>
              <a:t>replay           </a:t>
            </a:r>
          </a:p>
          <a:p>
            <a:pPr rtl="0"/>
            <a:r>
              <a:rPr lang="en-US" dirty="0" smtClean="0"/>
              <a:t>on shared</a:t>
            </a:r>
          </a:p>
          <a:p>
            <a:pPr rtl="0"/>
            <a:r>
              <a:rPr lang="en-US" dirty="0" smtClean="0"/>
              <a:t>state</a:t>
            </a:r>
            <a:endParaRPr lang="he-IL" dirty="0"/>
          </a:p>
        </p:txBody>
      </p:sp>
      <p:sp>
        <p:nvSpPr>
          <p:cNvPr id="21" name="Double Bracket 20"/>
          <p:cNvSpPr/>
          <p:nvPr/>
        </p:nvSpPr>
        <p:spPr>
          <a:xfrm>
            <a:off x="2301155" y="5472528"/>
            <a:ext cx="480528" cy="31532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2" grpId="0"/>
      <p:bldP spid="21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protocol</a:t>
            </a: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4775323" y="1700814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5323" y="3068963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[k+1]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75323" y="4437117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[k+2]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3"/>
            <a:endCxn id="7" idx="3"/>
          </p:cNvCxnSpPr>
          <p:nvPr/>
        </p:nvCxnSpPr>
        <p:spPr>
          <a:xfrm>
            <a:off x="7367611" y="2132863"/>
            <a:ext cx="12701" cy="13681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8" idx="3"/>
          </p:cNvCxnSpPr>
          <p:nvPr/>
        </p:nvCxnSpPr>
        <p:spPr>
          <a:xfrm>
            <a:off x="7367611" y="2132863"/>
            <a:ext cx="12701" cy="2736303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47664" y="2348881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4" idx="3"/>
            <a:endCxn id="17" idx="3"/>
          </p:cNvCxnSpPr>
          <p:nvPr/>
        </p:nvCxnSpPr>
        <p:spPr>
          <a:xfrm flipH="1">
            <a:off x="4139956" y="2132856"/>
            <a:ext cx="3227659" cy="648072"/>
          </a:xfrm>
          <a:prstGeom prst="bentConnector3">
            <a:avLst>
              <a:gd name="adj1" fmla="val -70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547664" y="4437117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[k’]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17" idx="2"/>
            <a:endCxn id="31" idx="0"/>
          </p:cNvCxnSpPr>
          <p:nvPr/>
        </p:nvCxnSpPr>
        <p:spPr>
          <a:xfrm>
            <a:off x="2843808" y="3212973"/>
            <a:ext cx="0" cy="122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-Right Arrow 41"/>
          <p:cNvSpPr/>
          <p:nvPr/>
        </p:nvSpPr>
        <p:spPr>
          <a:xfrm>
            <a:off x="4270321" y="4797156"/>
            <a:ext cx="360040" cy="14401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5058" name="AutoShape 2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0" name="AutoShape 4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2" name="AutoShape 6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4" name="AutoShape 8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8" name="Right Brace 17"/>
          <p:cNvSpPr/>
          <p:nvPr/>
        </p:nvSpPr>
        <p:spPr>
          <a:xfrm>
            <a:off x="7740352" y="2204862"/>
            <a:ext cx="216023" cy="25922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9" name="Left Brace 18"/>
          <p:cNvSpPr/>
          <p:nvPr/>
        </p:nvSpPr>
        <p:spPr>
          <a:xfrm>
            <a:off x="1259633" y="2434542"/>
            <a:ext cx="216023" cy="27363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1" name="Double Bracket 20"/>
          <p:cNvSpPr/>
          <p:nvPr/>
        </p:nvSpPr>
        <p:spPr>
          <a:xfrm>
            <a:off x="8028384" y="2235927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</a:p>
        </p:txBody>
      </p:sp>
      <p:sp>
        <p:nvSpPr>
          <p:cNvPr id="22" name="Double Bracket 21"/>
          <p:cNvSpPr/>
          <p:nvPr/>
        </p:nvSpPr>
        <p:spPr>
          <a:xfrm>
            <a:off x="611561" y="2533841"/>
            <a:ext cx="576063" cy="25202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</a:p>
          <a:p>
            <a:pPr algn="ctr" rtl="0"/>
            <a:r>
              <a:rPr lang="en-US" b="1" i="1" dirty="0" smtClean="0"/>
              <a:t>b</a:t>
            </a:r>
            <a:r>
              <a:rPr lang="en-US" b="1" i="1" baseline="-25000" dirty="0" smtClean="0"/>
              <a:t>2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smtClean="0"/>
              <a:t>.</a:t>
            </a:r>
          </a:p>
          <a:p>
            <a:pPr algn="ctr" rtl="0"/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endParaRPr lang="en-US" b="1" i="1" baseline="-25000" dirty="0" smtClean="0"/>
          </a:p>
        </p:txBody>
      </p:sp>
      <p:pic>
        <p:nvPicPr>
          <p:cNvPr id="24" name="Picture 10" descr="http://cdn1.iconfinder.com/data/icons/nounproject/512/3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184665" y="4149078"/>
            <a:ext cx="522933" cy="52293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68439" y="5723964"/>
            <a:ext cx="4772371" cy="384676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b="1" i="1" dirty="0" smtClean="0"/>
              <a:t>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∙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 ≡ (b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</a:t>
            </a:r>
            <a:r>
              <a:rPr lang="en-US" b="1" i="1" dirty="0" smtClean="0"/>
              <a:t>) ∙ (a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… a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)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k</a:t>
            </a:r>
            <a:endParaRPr lang="he-IL" b="1" i="1" dirty="0"/>
          </a:p>
        </p:txBody>
      </p:sp>
      <p:sp>
        <p:nvSpPr>
          <p:cNvPr id="27" name="Rounded Rectangle 26"/>
          <p:cNvSpPr/>
          <p:nvPr/>
        </p:nvSpPr>
        <p:spPr>
          <a:xfrm>
            <a:off x="2209385" y="5733258"/>
            <a:ext cx="4594863" cy="360039"/>
          </a:xfrm>
          <a:prstGeom prst="roundRect">
            <a:avLst/>
          </a:prstGeom>
          <a:solidFill>
            <a:srgbClr val="57FFA3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protocol</a:t>
            </a: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4775323" y="1700814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5323" y="3068963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[k+1]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75323" y="4437117"/>
            <a:ext cx="2592288" cy="864094"/>
          </a:xfrm>
          <a:prstGeom prst="roundRect">
            <a:avLst/>
          </a:prstGeom>
          <a:gradFill>
            <a:gsLst>
              <a:gs pos="0">
                <a:srgbClr val="FFEFD1">
                  <a:alpha val="2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shared state [k+2]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3"/>
            <a:endCxn id="7" idx="3"/>
          </p:cNvCxnSpPr>
          <p:nvPr/>
        </p:nvCxnSpPr>
        <p:spPr>
          <a:xfrm>
            <a:off x="7367611" y="2132863"/>
            <a:ext cx="12701" cy="13681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47664" y="2348881"/>
            <a:ext cx="2592288" cy="864094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privatized state [k+2]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5058" name="AutoShape 2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0" name="AutoShape 4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2" name="AutoShape 6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5064" name="AutoShape 8" descr="https://upload.wikimedia.org/wikipedia/commons/f/fb/Yes_check.svg"/>
          <p:cNvSpPr>
            <a:spLocks noChangeAspect="1" noChangeArrowheads="1"/>
          </p:cNvSpPr>
          <p:nvPr/>
        </p:nvSpPr>
        <p:spPr bwMode="auto">
          <a:xfrm>
            <a:off x="8926512" y="-136524"/>
            <a:ext cx="296862" cy="296861"/>
          </a:xfrm>
          <a:prstGeom prst="rect">
            <a:avLst/>
          </a:prstGeom>
          <a:noFill/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cxnSp>
        <p:nvCxnSpPr>
          <p:cNvPr id="19" name="Elbow Connector 18"/>
          <p:cNvCxnSpPr/>
          <p:nvPr/>
        </p:nvCxnSpPr>
        <p:spPr>
          <a:xfrm>
            <a:off x="7367611" y="2132863"/>
            <a:ext cx="12701" cy="2736303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17" idx="3"/>
          </p:cNvCxnSpPr>
          <p:nvPr/>
        </p:nvCxnSpPr>
        <p:spPr>
          <a:xfrm rot="10800000">
            <a:off x="4139956" y="2780930"/>
            <a:ext cx="635371" cy="20882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3982623" y="3627891"/>
            <a:ext cx="665414" cy="384676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dirty="0" smtClean="0"/>
              <a:t>retry</a:t>
            </a:r>
            <a:endParaRPr lang="he-IL" dirty="0"/>
          </a:p>
        </p:txBody>
      </p:sp>
      <p:cxnSp>
        <p:nvCxnSpPr>
          <p:cNvPr id="16" name="Straight Arrow Connector 15"/>
          <p:cNvCxnSpPr>
            <a:stCxn id="17" idx="2"/>
          </p:cNvCxnSpPr>
          <p:nvPr/>
        </p:nvCxnSpPr>
        <p:spPr>
          <a:xfrm>
            <a:off x="2843808" y="3212984"/>
            <a:ext cx="0" cy="115212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9552" y="1196752"/>
            <a:ext cx="2776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to summarize..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2578132" y="1556793"/>
            <a:ext cx="3960440" cy="4680518"/>
            <a:chOff x="2483768" y="1268760"/>
            <a:chExt cx="3960440" cy="4680520"/>
          </a:xfrm>
        </p:grpSpPr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2578134" y="1556793"/>
            <a:ext cx="6696745" cy="4680518"/>
            <a:chOff x="2483768" y="1268760"/>
            <a:chExt cx="6696744" cy="4680520"/>
          </a:xfrm>
        </p:grpSpPr>
        <p:sp>
          <p:nvSpPr>
            <p:cNvPr id="7" name="Rectangle 6"/>
            <p:cNvSpPr/>
            <p:nvPr/>
          </p:nvSpPr>
          <p:spPr>
            <a:xfrm>
              <a:off x="6822503" y="2105559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588224" y="1772816"/>
              <a:ext cx="216024" cy="158417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2578134" y="1556793"/>
            <a:ext cx="6696745" cy="4680518"/>
            <a:chOff x="2483768" y="1268760"/>
            <a:chExt cx="6696744" cy="4680520"/>
          </a:xfrm>
        </p:grpSpPr>
        <p:sp>
          <p:nvSpPr>
            <p:cNvPr id="7" name="Rectangle 6"/>
            <p:cNvSpPr/>
            <p:nvPr/>
          </p:nvSpPr>
          <p:spPr>
            <a:xfrm>
              <a:off x="6822503" y="2105559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4860032" y="3284984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588224" y="1772816"/>
              <a:ext cx="216024" cy="158417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2578134" y="1556793"/>
            <a:ext cx="6696745" cy="4680518"/>
            <a:chOff x="2483768" y="1268760"/>
            <a:chExt cx="6696744" cy="4680520"/>
          </a:xfrm>
        </p:grpSpPr>
        <p:sp>
          <p:nvSpPr>
            <p:cNvPr id="5" name="Right Brace 4"/>
            <p:cNvSpPr/>
            <p:nvPr/>
          </p:nvSpPr>
          <p:spPr>
            <a:xfrm>
              <a:off x="6588224" y="2204864"/>
              <a:ext cx="216024" cy="28083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22503" y="2105559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17897" y="3154615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4860032" y="3284984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588224" y="1772816"/>
              <a:ext cx="216024" cy="158417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2578134" y="1556793"/>
            <a:ext cx="6696745" cy="4680518"/>
            <a:chOff x="2483768" y="1268760"/>
            <a:chExt cx="6696744" cy="4680520"/>
          </a:xfrm>
        </p:grpSpPr>
        <p:sp>
          <p:nvSpPr>
            <p:cNvPr id="5" name="Right Brace 4"/>
            <p:cNvSpPr/>
            <p:nvPr/>
          </p:nvSpPr>
          <p:spPr>
            <a:xfrm>
              <a:off x="6588224" y="2204864"/>
              <a:ext cx="216024" cy="28083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22503" y="2105559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17897" y="3154615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4860032" y="3284984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Left Arrow 27"/>
            <p:cNvSpPr/>
            <p:nvPr/>
          </p:nvSpPr>
          <p:spPr>
            <a:xfrm>
              <a:off x="4860032" y="4941168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588224" y="1772816"/>
              <a:ext cx="216024" cy="158417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grpSp>
        <p:nvGrpSpPr>
          <p:cNvPr id="3" name="Group 31"/>
          <p:cNvGrpSpPr/>
          <p:nvPr/>
        </p:nvGrpSpPr>
        <p:grpSpPr>
          <a:xfrm>
            <a:off x="-130875" y="1556793"/>
            <a:ext cx="9405752" cy="4680518"/>
            <a:chOff x="-225240" y="1268760"/>
            <a:chExt cx="9405752" cy="4680520"/>
          </a:xfrm>
        </p:grpSpPr>
        <p:sp>
          <p:nvSpPr>
            <p:cNvPr id="5" name="Right Brace 4"/>
            <p:cNvSpPr/>
            <p:nvPr/>
          </p:nvSpPr>
          <p:spPr>
            <a:xfrm>
              <a:off x="6588224" y="2204864"/>
              <a:ext cx="216024" cy="28083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Left Brace 5"/>
            <p:cNvSpPr/>
            <p:nvPr/>
          </p:nvSpPr>
          <p:spPr>
            <a:xfrm>
              <a:off x="2123728" y="1556792"/>
              <a:ext cx="216024" cy="374441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22503" y="2105559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17896" y="3154615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algn="just"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25240" y="2752757"/>
              <a:ext cx="2358009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RemoveEdge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HasPath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,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pPr rtl="0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AddEdge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b="1" i="1" dirty="0" smtClean="0">
                  <a:latin typeface="Consolas" pitchFamily="49" charset="0"/>
                  <a:cs typeface="Consolas" pitchFamily="49" charset="0"/>
                </a:rPr>
                <a:t>u,v</a:t>
              </a:r>
              <a:r>
                <a:rPr lang="en-US" b="1" i="1" baseline="-25000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67944" y="1268760"/>
              <a:ext cx="792088" cy="46805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2483768" y="1484784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4860032" y="3284984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Left Arrow 27"/>
            <p:cNvSpPr/>
            <p:nvPr/>
          </p:nvSpPr>
          <p:spPr>
            <a:xfrm>
              <a:off x="4860032" y="4941168"/>
              <a:ext cx="1656184" cy="144016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588224" y="1772816"/>
              <a:ext cx="216024" cy="158417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Left Arrow 29"/>
            <p:cNvSpPr/>
            <p:nvPr/>
          </p:nvSpPr>
          <p:spPr>
            <a:xfrm rot="10800000">
              <a:off x="4788024" y="1714456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Left Arrow 30"/>
            <p:cNvSpPr/>
            <p:nvPr/>
          </p:nvSpPr>
          <p:spPr>
            <a:xfrm rot="10800000">
              <a:off x="4788024" y="2132855"/>
              <a:ext cx="1656184" cy="144016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5" name="Right Brace 4"/>
          <p:cNvSpPr/>
          <p:nvPr/>
        </p:nvSpPr>
        <p:spPr>
          <a:xfrm>
            <a:off x="6682588" y="2492895"/>
            <a:ext cx="216023" cy="2808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2218093" y="1844830"/>
            <a:ext cx="216023" cy="3744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916870" y="2393594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2263" y="3442650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873" y="3040791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6" name="Left Arrow 25"/>
          <p:cNvSpPr/>
          <p:nvPr/>
        </p:nvSpPr>
        <p:spPr>
          <a:xfrm rot="10800000">
            <a:off x="2578131" y="5517238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Left Arrow 26"/>
          <p:cNvSpPr/>
          <p:nvPr/>
        </p:nvSpPr>
        <p:spPr>
          <a:xfrm>
            <a:off x="4954396" y="3573023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Left Arrow 27"/>
          <p:cNvSpPr/>
          <p:nvPr/>
        </p:nvSpPr>
        <p:spPr>
          <a:xfrm>
            <a:off x="4954396" y="5229201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ight Brace 28"/>
          <p:cNvSpPr/>
          <p:nvPr/>
        </p:nvSpPr>
        <p:spPr>
          <a:xfrm>
            <a:off x="6682588" y="2060846"/>
            <a:ext cx="2160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Left Arrow 30"/>
          <p:cNvSpPr/>
          <p:nvPr/>
        </p:nvSpPr>
        <p:spPr>
          <a:xfrm rot="10800000">
            <a:off x="4882387" y="2420887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3127803" y="5306147"/>
            <a:ext cx="580101" cy="60012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698" rIns="91396" bIns="45698" rtlCol="1">
            <a:spAutoFit/>
          </a:bodyPr>
          <a:lstStyle/>
          <a:p>
            <a:pPr algn="ctr" rtl="0"/>
            <a:r>
              <a:rPr lang="en-US" sz="3300" dirty="0" smtClean="0"/>
              <a:t>?</a:t>
            </a:r>
            <a:endParaRPr lang="he-I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9552" y="1196752"/>
            <a:ext cx="2776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to summarize..</a:t>
            </a:r>
            <a:endParaRPr lang="he-IL" sz="3200" dirty="0"/>
          </a:p>
        </p:txBody>
      </p:sp>
      <p:sp>
        <p:nvSpPr>
          <p:cNvPr id="14" name="Rectangle 13"/>
          <p:cNvSpPr/>
          <p:nvPr/>
        </p:nvSpPr>
        <p:spPr>
          <a:xfrm>
            <a:off x="3275856" y="1476073"/>
            <a:ext cx="4468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AC4E"/>
                </a:solidFill>
                <a:latin typeface="Bradley Hand ITC" pitchFamily="66" charset="0"/>
              </a:rPr>
              <a:t>available parallelism</a:t>
            </a:r>
            <a:endParaRPr lang="he-IL" sz="3200" dirty="0">
              <a:solidFill>
                <a:srgbClr val="00AC4E"/>
              </a:solidFill>
            </a:endParaRPr>
          </a:p>
        </p:txBody>
      </p:sp>
      <p:cxnSp>
        <p:nvCxnSpPr>
          <p:cNvPr id="16" name="Elbow Connector 15"/>
          <p:cNvCxnSpPr>
            <a:stCxn id="14" idx="1"/>
            <a:endCxn id="21" idx="1"/>
          </p:cNvCxnSpPr>
          <p:nvPr/>
        </p:nvCxnSpPr>
        <p:spPr>
          <a:xfrm rot="10800000" flipV="1">
            <a:off x="2627784" y="1768460"/>
            <a:ext cx="648073" cy="1228491"/>
          </a:xfrm>
          <a:prstGeom prst="bentConnector3">
            <a:avLst>
              <a:gd name="adj1" fmla="val 135274"/>
            </a:avLst>
          </a:prstGeom>
          <a:ln w="25400">
            <a:solidFill>
              <a:srgbClr val="00AC4E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Alternate Process 20"/>
          <p:cNvSpPr/>
          <p:nvPr/>
        </p:nvSpPr>
        <p:spPr>
          <a:xfrm>
            <a:off x="2627783" y="2852936"/>
            <a:ext cx="4104457" cy="288032"/>
          </a:xfrm>
          <a:prstGeom prst="flowChartAlternateProcess">
            <a:avLst/>
          </a:prstGeom>
          <a:noFill/>
          <a:ln>
            <a:solidFill>
              <a:srgbClr val="00AC4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A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5" name="Right Brace 4"/>
          <p:cNvSpPr/>
          <p:nvPr/>
        </p:nvSpPr>
        <p:spPr>
          <a:xfrm>
            <a:off x="6682588" y="2492895"/>
            <a:ext cx="216023" cy="2808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2218093" y="1844830"/>
            <a:ext cx="216023" cy="3744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916870" y="2393594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2263" y="3442650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873" y="3040791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6" name="Left Arrow 25"/>
          <p:cNvSpPr/>
          <p:nvPr/>
        </p:nvSpPr>
        <p:spPr>
          <a:xfrm rot="10800000">
            <a:off x="2578131" y="5517238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Left Arrow 26"/>
          <p:cNvSpPr/>
          <p:nvPr/>
        </p:nvSpPr>
        <p:spPr>
          <a:xfrm>
            <a:off x="4954396" y="3573023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Left Arrow 27"/>
          <p:cNvSpPr/>
          <p:nvPr/>
        </p:nvSpPr>
        <p:spPr>
          <a:xfrm>
            <a:off x="4954396" y="5229201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ight Brace 28"/>
          <p:cNvSpPr/>
          <p:nvPr/>
        </p:nvSpPr>
        <p:spPr>
          <a:xfrm>
            <a:off x="6682588" y="2060846"/>
            <a:ext cx="2160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Left Arrow 30"/>
          <p:cNvSpPr/>
          <p:nvPr/>
        </p:nvSpPr>
        <p:spPr>
          <a:xfrm rot="10800000">
            <a:off x="4882387" y="2420887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pSp>
        <p:nvGrpSpPr>
          <p:cNvPr id="24" name="Group 23"/>
          <p:cNvGrpSpPr/>
          <p:nvPr/>
        </p:nvGrpSpPr>
        <p:grpSpPr>
          <a:xfrm>
            <a:off x="2699795" y="4365111"/>
            <a:ext cx="1368152" cy="1080121"/>
            <a:chOff x="2699792" y="4365104"/>
            <a:chExt cx="1368152" cy="1080120"/>
          </a:xfrm>
        </p:grpSpPr>
        <p:sp>
          <p:nvSpPr>
            <p:cNvPr id="18" name="Rounded Rectangle 17"/>
            <p:cNvSpPr/>
            <p:nvPr/>
          </p:nvSpPr>
          <p:spPr>
            <a:xfrm>
              <a:off x="2699792" y="4365104"/>
              <a:ext cx="1368152" cy="10801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b="1" dirty="0" err="1" smtClean="0">
                  <a:latin typeface="Consolas" pitchFamily="49" charset="0"/>
                  <a:cs typeface="Consolas" pitchFamily="49" charset="0"/>
                </a:rPr>
                <a:t>x.f</a:t>
              </a:r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 = y;</a:t>
              </a:r>
              <a:endParaRPr lang="he-IL" b="1" dirty="0" smtClean="0">
                <a:latin typeface="Consolas" pitchFamily="49" charset="0"/>
              </a:endParaRPr>
            </a:p>
            <a:p>
              <a:pPr algn="ctr" rtl="0"/>
              <a:r>
                <a:rPr lang="he-IL" b="1" dirty="0" smtClean="0">
                  <a:latin typeface="Consolas" pitchFamily="49" charset="0"/>
                </a:rPr>
                <a:t>||</a:t>
              </a:r>
              <a:endParaRPr lang="en-US" b="1" dirty="0" smtClean="0">
                <a:latin typeface="Consolas" pitchFamily="49" charset="0"/>
                <a:cs typeface="Consolas" pitchFamily="49" charset="0"/>
              </a:endParaRPr>
            </a:p>
            <a:p>
              <a:pPr algn="ctr" rtl="0"/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z = </a:t>
              </a:r>
              <a:r>
                <a:rPr lang="en-US" b="1" dirty="0" err="1" smtClean="0">
                  <a:latin typeface="Consolas" pitchFamily="49" charset="0"/>
                  <a:cs typeface="Consolas" pitchFamily="49" charset="0"/>
                </a:rPr>
                <a:t>x.f</a:t>
              </a:r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he-IL" b="1" dirty="0">
                <a:latin typeface="Consolas" pitchFamily="49" charset="0"/>
              </a:endParaRPr>
            </a:p>
          </p:txBody>
        </p:sp>
        <p:cxnSp>
          <p:nvCxnSpPr>
            <p:cNvPr id="20" name="Curved Connector 19"/>
            <p:cNvCxnSpPr/>
            <p:nvPr/>
          </p:nvCxnSpPr>
          <p:spPr>
            <a:xfrm rot="10800000">
              <a:off x="3059833" y="4783504"/>
              <a:ext cx="490407" cy="360040"/>
            </a:xfrm>
            <a:prstGeom prst="curvedConnector3">
              <a:avLst>
                <a:gd name="adj1" fmla="val 38868"/>
              </a:avLst>
            </a:prstGeom>
            <a:ln w="25400">
              <a:solidFill>
                <a:srgbClr val="FF000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5" name="Right Brace 4"/>
          <p:cNvSpPr/>
          <p:nvPr/>
        </p:nvSpPr>
        <p:spPr>
          <a:xfrm>
            <a:off x="6682588" y="2492895"/>
            <a:ext cx="216023" cy="2808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2218093" y="1844830"/>
            <a:ext cx="216023" cy="3744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916870" y="2393594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2263" y="3442650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873" y="3040791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Left Arrow 26"/>
          <p:cNvSpPr/>
          <p:nvPr/>
        </p:nvSpPr>
        <p:spPr>
          <a:xfrm>
            <a:off x="4954396" y="3573023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Left Arrow 27"/>
          <p:cNvSpPr/>
          <p:nvPr/>
        </p:nvSpPr>
        <p:spPr>
          <a:xfrm>
            <a:off x="4954396" y="5229201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ight Brace 28"/>
          <p:cNvSpPr/>
          <p:nvPr/>
        </p:nvSpPr>
        <p:spPr>
          <a:xfrm>
            <a:off x="6682588" y="2060846"/>
            <a:ext cx="2160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Left Arrow 30"/>
          <p:cNvSpPr/>
          <p:nvPr/>
        </p:nvSpPr>
        <p:spPr>
          <a:xfrm rot="10800000">
            <a:off x="4882387" y="2420887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13183"/>
            <a:ext cx="1548293" cy="166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loud Callout 20"/>
          <p:cNvSpPr/>
          <p:nvPr/>
        </p:nvSpPr>
        <p:spPr>
          <a:xfrm>
            <a:off x="1835696" y="4653137"/>
            <a:ext cx="1656184" cy="936105"/>
          </a:xfrm>
          <a:prstGeom prst="cloudCallout">
            <a:avLst>
              <a:gd name="adj1" fmla="val -88976"/>
              <a:gd name="adj2" fmla="val 122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chemeClr val="tx1"/>
                </a:solidFill>
                <a:latin typeface="Bradley Hand ITC" pitchFamily="66" charset="0"/>
              </a:rPr>
              <a:t>dope!</a:t>
            </a:r>
            <a:endParaRPr lang="he-IL" sz="25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5" name="Right Brace 4"/>
          <p:cNvSpPr/>
          <p:nvPr/>
        </p:nvSpPr>
        <p:spPr>
          <a:xfrm>
            <a:off x="6682588" y="2492895"/>
            <a:ext cx="216023" cy="2808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2218093" y="1844830"/>
            <a:ext cx="216023" cy="3744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916870" y="2393594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2263" y="3442650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873" y="3040791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6" name="Left Arrow 25"/>
          <p:cNvSpPr/>
          <p:nvPr/>
        </p:nvSpPr>
        <p:spPr>
          <a:xfrm rot="10800000">
            <a:off x="2578131" y="5517238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Left Arrow 26"/>
          <p:cNvSpPr/>
          <p:nvPr/>
        </p:nvSpPr>
        <p:spPr>
          <a:xfrm>
            <a:off x="4954396" y="3573023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Left Arrow 27"/>
          <p:cNvSpPr/>
          <p:nvPr/>
        </p:nvSpPr>
        <p:spPr>
          <a:xfrm>
            <a:off x="4954396" y="5229201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ight Brace 28"/>
          <p:cNvSpPr/>
          <p:nvPr/>
        </p:nvSpPr>
        <p:spPr>
          <a:xfrm>
            <a:off x="6682588" y="2060846"/>
            <a:ext cx="2160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Left Arrow 30"/>
          <p:cNvSpPr/>
          <p:nvPr/>
        </p:nvSpPr>
        <p:spPr>
          <a:xfrm rot="10800000">
            <a:off x="4882387" y="2420887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pic>
        <p:nvPicPr>
          <p:cNvPr id="17" name="Picture 2" descr="http://2.bp.blogspot.com/_VgTieCVIdyk/TR8vSHXi-fI/AAAAAAAAA-8/v6EXKSYuE-4/s320/jan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5452" y="4293094"/>
            <a:ext cx="1224135" cy="1224137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051721" y="2363833"/>
          <a:ext cx="4860540" cy="1641229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1328505"/>
                <a:gridCol w="1765634"/>
                <a:gridCol w="1766401"/>
              </a:tblGrid>
              <a:tr h="367514"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e-IL" sz="13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3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he-IL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</a:tr>
              <a:tr h="367514">
                <a:tc>
                  <a:txBody>
                    <a:bodyPr/>
                    <a:lstStyle/>
                    <a:p>
                      <a:pPr algn="ctr" rtl="1"/>
                      <a:endParaRPr lang="he-IL" sz="13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 smtClean="0"/>
                        <a:t>…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3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</a:tr>
              <a:tr h="906201"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 smtClean="0"/>
                        <a:t>any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[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err="1" smtClean="0"/>
                        <a:t>RemoveEdge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z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err="1" smtClean="0"/>
                        <a:t>tt</a:t>
                      </a:r>
                      <a:r>
                        <a:rPr lang="en-US" sz="1300" dirty="0" smtClean="0"/>
                        <a:t>; </a:t>
                      </a:r>
                      <a:r>
                        <a:rPr lang="en-US" sz="1300" dirty="0" err="1" smtClean="0"/>
                        <a:t>HasPath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z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smtClean="0"/>
                        <a:t>ff</a:t>
                      </a:r>
                      <a:r>
                        <a:rPr lang="en-US" sz="1300" dirty="0" smtClean="0"/>
                        <a:t>; </a:t>
                      </a:r>
                      <a:r>
                        <a:rPr lang="en-US" sz="1300" dirty="0" err="1" smtClean="0"/>
                        <a:t>AddEdge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z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err="1" smtClean="0"/>
                        <a:t>tt</a:t>
                      </a:r>
                      <a:r>
                        <a:rPr lang="en-US" sz="1300" dirty="0" smtClean="0"/>
                        <a:t> ]</a:t>
                      </a:r>
                      <a:r>
                        <a:rPr lang="en-US" sz="1300" baseline="30000" dirty="0" smtClean="0"/>
                        <a:t>+</a:t>
                      </a:r>
                      <a:endParaRPr lang="he-IL" sz="1300" b="0" dirty="0" smtClean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300" dirty="0" smtClean="0"/>
                        <a:t>[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err="1" smtClean="0"/>
                        <a:t>RemoveEdge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y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err="1" smtClean="0"/>
                        <a:t>tt</a:t>
                      </a:r>
                      <a:r>
                        <a:rPr lang="en-US" sz="1300" dirty="0" smtClean="0"/>
                        <a:t>; </a:t>
                      </a:r>
                      <a:r>
                        <a:rPr lang="en-US" sz="1300" dirty="0" err="1" smtClean="0"/>
                        <a:t>HasPath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y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smtClean="0"/>
                        <a:t>ff</a:t>
                      </a:r>
                      <a:r>
                        <a:rPr lang="en-US" sz="1300" dirty="0" smtClean="0"/>
                        <a:t>; </a:t>
                      </a:r>
                      <a:r>
                        <a:rPr lang="en-US" sz="1300" dirty="0" err="1" smtClean="0"/>
                        <a:t>AddEdge</a:t>
                      </a:r>
                      <a:r>
                        <a:rPr lang="en-US" sz="1300" dirty="0" smtClean="0"/>
                        <a:t>(</a:t>
                      </a:r>
                      <a:r>
                        <a:rPr lang="en-US" sz="1300" b="1" i="1" dirty="0" err="1" smtClean="0"/>
                        <a:t>x</a:t>
                      </a:r>
                      <a:r>
                        <a:rPr lang="en-US" sz="1300" dirty="0" err="1" smtClean="0"/>
                        <a:t>,</a:t>
                      </a:r>
                      <a:r>
                        <a:rPr lang="en-US" sz="1300" b="1" i="1" dirty="0" err="1" smtClean="0"/>
                        <a:t>y</a:t>
                      </a:r>
                      <a:r>
                        <a:rPr lang="en-US" sz="1300" dirty="0" smtClean="0"/>
                        <a:t>)/</a:t>
                      </a:r>
                      <a:r>
                        <a:rPr lang="en-US" sz="1300" b="1" dirty="0" err="1" smtClean="0"/>
                        <a:t>tt</a:t>
                      </a:r>
                      <a:r>
                        <a:rPr lang="en-US" sz="1300" dirty="0" smtClean="0"/>
                        <a:t> ]</a:t>
                      </a:r>
                      <a:r>
                        <a:rPr lang="en-US" sz="1300" baseline="30000" dirty="0" smtClean="0"/>
                        <a:t>+</a:t>
                      </a:r>
                      <a:endParaRPr lang="he-IL" sz="1300" b="0" baseline="30000" dirty="0">
                        <a:latin typeface="Consolas" pitchFamily="49" charset="0"/>
                      </a:endParaRPr>
                    </a:p>
                  </a:txBody>
                  <a:tcPr marL="91441" marR="91441" marT="45719" marB="45719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1848" y="2564904"/>
            <a:ext cx="2232248" cy="174795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6691296" y="1700808"/>
            <a:ext cx="2430855" cy="303798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r>
              <a:rPr lang="en-US" dirty="0" smtClean="0"/>
              <a:t>b</a:t>
            </a:r>
            <a:endParaRPr lang="he-IL" dirty="0"/>
          </a:p>
        </p:txBody>
      </p:sp>
      <p:cxnSp>
        <p:nvCxnSpPr>
          <p:cNvPr id="21" name="Straight Arrow Connector 20"/>
          <p:cNvCxnSpPr>
            <a:endCxn id="19" idx="4"/>
          </p:cNvCxnSpPr>
          <p:nvPr/>
        </p:nvCxnSpPr>
        <p:spPr>
          <a:xfrm rot="10800000" flipV="1">
            <a:off x="1137972" y="4005063"/>
            <a:ext cx="1849852" cy="307799"/>
          </a:xfrm>
          <a:prstGeom prst="curvedConnector4">
            <a:avLst>
              <a:gd name="adj1" fmla="val 8028"/>
              <a:gd name="adj2" fmla="val 325025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0"/>
          <p:cNvCxnSpPr>
            <a:endCxn id="20" idx="4"/>
          </p:cNvCxnSpPr>
          <p:nvPr/>
        </p:nvCxnSpPr>
        <p:spPr>
          <a:xfrm>
            <a:off x="4860032" y="4005064"/>
            <a:ext cx="3046692" cy="733728"/>
          </a:xfrm>
          <a:prstGeom prst="curvedConnector4">
            <a:avLst>
              <a:gd name="adj1" fmla="val 4968"/>
              <a:gd name="adj2" fmla="val 151617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9" grpId="0" animBg="1"/>
      <p:bldP spid="20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reverse-delete MST</a:t>
            </a:r>
            <a:endParaRPr lang="he-IL" dirty="0"/>
          </a:p>
        </p:txBody>
      </p:sp>
      <p:sp>
        <p:nvSpPr>
          <p:cNvPr id="5" name="Right Brace 4"/>
          <p:cNvSpPr/>
          <p:nvPr/>
        </p:nvSpPr>
        <p:spPr>
          <a:xfrm>
            <a:off x="6682588" y="2492895"/>
            <a:ext cx="216023" cy="2808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2218093" y="1844830"/>
            <a:ext cx="216023" cy="3744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916870" y="2393594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2263" y="3442650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873" y="3040791"/>
            <a:ext cx="2358009" cy="9694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62310" y="1556793"/>
            <a:ext cx="792089" cy="46805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5" name="Left Arrow 24"/>
          <p:cNvSpPr/>
          <p:nvPr/>
        </p:nvSpPr>
        <p:spPr>
          <a:xfrm>
            <a:off x="2578131" y="1772820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6" name="Left Arrow 25"/>
          <p:cNvSpPr/>
          <p:nvPr/>
        </p:nvSpPr>
        <p:spPr>
          <a:xfrm rot="10800000">
            <a:off x="2578131" y="5517238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Left Arrow 26"/>
          <p:cNvSpPr/>
          <p:nvPr/>
        </p:nvSpPr>
        <p:spPr>
          <a:xfrm>
            <a:off x="4954396" y="3573023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Left Arrow 27"/>
          <p:cNvSpPr/>
          <p:nvPr/>
        </p:nvSpPr>
        <p:spPr>
          <a:xfrm>
            <a:off x="4954396" y="5229201"/>
            <a:ext cx="1656184" cy="14401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ight Brace 28"/>
          <p:cNvSpPr/>
          <p:nvPr/>
        </p:nvSpPr>
        <p:spPr>
          <a:xfrm>
            <a:off x="6682588" y="2060846"/>
            <a:ext cx="216023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Left Arrow 29"/>
          <p:cNvSpPr/>
          <p:nvPr/>
        </p:nvSpPr>
        <p:spPr>
          <a:xfrm rot="10800000">
            <a:off x="4882387" y="2002488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Left Arrow 30"/>
          <p:cNvSpPr/>
          <p:nvPr/>
        </p:nvSpPr>
        <p:spPr>
          <a:xfrm rot="10800000">
            <a:off x="4882387" y="2420887"/>
            <a:ext cx="1656184" cy="14401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pic>
        <p:nvPicPr>
          <p:cNvPr id="3074" name="Picture 2" descr="http://tripinbrooklyn.files.wordpress.com/2008/12/orang-utan.jpg?w=378&amp;h=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6" y="5157199"/>
            <a:ext cx="1163835" cy="1539466"/>
          </a:xfrm>
          <a:prstGeom prst="rect">
            <a:avLst/>
          </a:prstGeom>
          <a:noFill/>
        </p:spPr>
      </p:pic>
      <p:sp>
        <p:nvSpPr>
          <p:cNvPr id="19" name="Cloud Callout 18"/>
          <p:cNvSpPr/>
          <p:nvPr/>
        </p:nvSpPr>
        <p:spPr>
          <a:xfrm>
            <a:off x="1835696" y="4365111"/>
            <a:ext cx="1656184" cy="1080121"/>
          </a:xfrm>
          <a:prstGeom prst="cloudCallout">
            <a:avLst>
              <a:gd name="adj1" fmla="val -88976"/>
              <a:gd name="adj2" fmla="val 2741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chemeClr val="tx1"/>
                </a:solidFill>
                <a:latin typeface="Bradley Hand ITC" pitchFamily="66" charset="0"/>
              </a:rPr>
              <a:t>that’s better..</a:t>
            </a:r>
            <a:endParaRPr lang="he-IL" sz="25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42" name="Picture 6" descr="http://ak1.ostkcdn.com/img/mxc/100915_mens_measur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4896544" cy="5107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benchmarks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5803" y="1628803"/>
          <a:ext cx="8172401" cy="3744421"/>
        </p:xfrm>
        <a:graphic>
          <a:graphicData uri="http://schemas.openxmlformats.org/drawingml/2006/table">
            <a:tbl>
              <a:tblPr rtl="1" firstRow="1" bandRow="1">
                <a:tableStyleId>{F2DE63D5-997A-4646-A377-4702673A728D}</a:tableStyleId>
              </a:tblPr>
              <a:tblGrid>
                <a:gridCol w="5738460"/>
                <a:gridCol w="2433941"/>
              </a:tblGrid>
              <a:tr h="55670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he-I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he-I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>
                    <a:gradFill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556706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utility for synchronizing pairs of directories</a:t>
                      </a:r>
                      <a:endParaRPr lang="he-IL" sz="1800" dirty="0"/>
                    </a:p>
                  </a:txBody>
                  <a:tcPr marL="91441" marR="91441" marT="45719" marB="45719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 err="1" smtClean="0"/>
                        <a:t>JFileSync</a:t>
                      </a:r>
                      <a:endParaRPr lang="he-IL" sz="1800" i="1" dirty="0"/>
                    </a:p>
                  </a:txBody>
                  <a:tcPr marL="91441" marR="91441" marT="45719" marB="45719">
                    <a:noFill/>
                  </a:tcPr>
                </a:tc>
              </a:tr>
              <a:tr h="556706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greedy graph-coloring</a:t>
                      </a:r>
                      <a:r>
                        <a:rPr lang="en-US" sz="1800" baseline="0" dirty="0" smtClean="0"/>
                        <a:t> algorithm</a:t>
                      </a:r>
                      <a:endParaRPr lang="he-IL" sz="1800" dirty="0"/>
                    </a:p>
                  </a:txBody>
                  <a:tcPr marL="91441" marR="91441" marT="45719" marB="45719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 smtClean="0"/>
                        <a:t>JGraphT-1</a:t>
                      </a:r>
                      <a:r>
                        <a:rPr lang="en-US" sz="1800" i="1" baseline="0" dirty="0" smtClean="0"/>
                        <a:t> (c</a:t>
                      </a:r>
                      <a:r>
                        <a:rPr lang="en-US" sz="1800" i="1" dirty="0" smtClean="0"/>
                        <a:t>oloring)</a:t>
                      </a:r>
                      <a:endParaRPr lang="he-IL" sz="1800" i="1" dirty="0"/>
                    </a:p>
                  </a:txBody>
                  <a:tcPr marL="91441" marR="91441" marT="45719" marB="45719">
                    <a:noFill/>
                  </a:tcPr>
                </a:tc>
              </a:tr>
              <a:tr h="96089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saturation-degree node-ordering</a:t>
                      </a:r>
                      <a:r>
                        <a:rPr lang="en-US" sz="1800" baseline="0" dirty="0" smtClean="0"/>
                        <a:t> algorithm for heuristic graph coloring</a:t>
                      </a:r>
                      <a:endParaRPr lang="he-IL" sz="1800" dirty="0"/>
                    </a:p>
                  </a:txBody>
                  <a:tcPr marL="91441" marR="91441" marT="45719" marB="45719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 smtClean="0"/>
                        <a:t>JGraphT-2</a:t>
                      </a:r>
                      <a:r>
                        <a:rPr lang="en-US" sz="1800" i="1" baseline="0" dirty="0" smtClean="0"/>
                        <a:t> (</a:t>
                      </a:r>
                      <a:r>
                        <a:rPr lang="en-US" sz="1800" i="1" dirty="0" smtClean="0"/>
                        <a:t>ordering)</a:t>
                      </a:r>
                      <a:endParaRPr lang="he-IL" sz="1800" i="1" dirty="0"/>
                    </a:p>
                  </a:txBody>
                  <a:tcPr marL="91441" marR="91441" marT="45719" marB="45719">
                    <a:noFill/>
                  </a:tcPr>
                </a:tc>
              </a:tr>
              <a:tr h="556706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Java source code analyzer</a:t>
                      </a:r>
                      <a:endParaRPr lang="he-IL" sz="1800" dirty="0"/>
                    </a:p>
                  </a:txBody>
                  <a:tcPr marL="91441" marR="91441" marT="45719" marB="45719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 smtClean="0"/>
                        <a:t>PMD</a:t>
                      </a:r>
                      <a:endParaRPr lang="he-IL" sz="1800" i="1" dirty="0"/>
                    </a:p>
                  </a:txBody>
                  <a:tcPr marL="91441" marR="91441" marT="45719" marB="45719">
                    <a:noFill/>
                  </a:tcPr>
                </a:tc>
              </a:tr>
              <a:tr h="556706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machine-learning</a:t>
                      </a:r>
                      <a:r>
                        <a:rPr lang="en-US" sz="1800" baseline="0" dirty="0" smtClean="0"/>
                        <a:t> library for data-mining tasks</a:t>
                      </a:r>
                      <a:endParaRPr lang="he-IL" sz="1800" dirty="0"/>
                    </a:p>
                  </a:txBody>
                  <a:tcPr marL="91441" marR="91441" marT="45719" marB="45719"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 err="1" smtClean="0"/>
                        <a:t>Weka</a:t>
                      </a:r>
                      <a:endParaRPr lang="he-IL" sz="1800" i="1" dirty="0"/>
                    </a:p>
                  </a:txBody>
                  <a:tcPr marL="91441" marR="91441" marT="45719" marB="4571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/>
        </p:nvGraphicFramePr>
        <p:xfrm>
          <a:off x="81888" y="2276872"/>
          <a:ext cx="46440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0" name="Chart 169"/>
          <p:cNvGraphicFramePr/>
          <p:nvPr/>
        </p:nvGraphicFramePr>
        <p:xfrm>
          <a:off x="-28326" y="4738011"/>
          <a:ext cx="73953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5" name="Rectangle 174"/>
          <p:cNvSpPr/>
          <p:nvPr/>
        </p:nvSpPr>
        <p:spPr>
          <a:xfrm>
            <a:off x="6818030" y="4909543"/>
            <a:ext cx="549365" cy="171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aphicFrame>
        <p:nvGraphicFramePr>
          <p:cNvPr id="176" name="Chart 175"/>
          <p:cNvGraphicFramePr/>
          <p:nvPr/>
        </p:nvGraphicFramePr>
        <p:xfrm>
          <a:off x="4431645" y="2336911"/>
          <a:ext cx="4622072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8" name="Chart 177"/>
          <p:cNvGraphicFramePr/>
          <p:nvPr/>
        </p:nvGraphicFramePr>
        <p:xfrm>
          <a:off x="83670" y="-5313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9" name="Chart 178"/>
          <p:cNvGraphicFramePr/>
          <p:nvPr/>
        </p:nvGraphicFramePr>
        <p:xfrm>
          <a:off x="4425874" y="4642317"/>
          <a:ext cx="4622072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0" name="Chart 179"/>
          <p:cNvGraphicFramePr/>
          <p:nvPr/>
        </p:nvGraphicFramePr>
        <p:xfrm>
          <a:off x="4430033" y="163"/>
          <a:ext cx="4622072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1" name="Rectangle 180"/>
          <p:cNvSpPr/>
          <p:nvPr/>
        </p:nvSpPr>
        <p:spPr>
          <a:xfrm>
            <a:off x="5014869" y="4703163"/>
            <a:ext cx="1247330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Weka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683568" y="2386840"/>
            <a:ext cx="1543648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PMD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030168" y="57074"/>
            <a:ext cx="215189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JGraphT-2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5054540" y="2403672"/>
            <a:ext cx="192583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JFileSync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91398" y="43635"/>
            <a:ext cx="2189649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JGraphT-1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681364">
            <a:off x="6773033" y="24209"/>
            <a:ext cx="2375882" cy="846341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4900" dirty="0" smtClean="0"/>
              <a:t>speedup</a:t>
            </a:r>
            <a:endParaRPr lang="he-IL" sz="4900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624740" y="476681"/>
            <a:ext cx="2483768" cy="504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21542910" flipH="1" flipV="1">
            <a:off x="6993164" y="44632"/>
            <a:ext cx="2079849" cy="4320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Chart 169"/>
          <p:cNvGraphicFramePr/>
          <p:nvPr/>
        </p:nvGraphicFramePr>
        <p:xfrm>
          <a:off x="0" y="4680780"/>
          <a:ext cx="73953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5" name="Rectangle 174"/>
          <p:cNvSpPr/>
          <p:nvPr/>
        </p:nvSpPr>
        <p:spPr>
          <a:xfrm>
            <a:off x="6818030" y="4914934"/>
            <a:ext cx="549365" cy="171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aphicFrame>
        <p:nvGraphicFramePr>
          <p:cNvPr id="14" name="Chart 13"/>
          <p:cNvGraphicFramePr/>
          <p:nvPr/>
        </p:nvGraphicFramePr>
        <p:xfrm>
          <a:off x="4455525" y="4686337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1" name="Rectangle 180"/>
          <p:cNvSpPr/>
          <p:nvPr/>
        </p:nvSpPr>
        <p:spPr>
          <a:xfrm>
            <a:off x="5048505" y="4789271"/>
            <a:ext cx="1247330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Weka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4446606" y="2337655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3" name="Rectangle 172"/>
          <p:cNvSpPr/>
          <p:nvPr/>
        </p:nvSpPr>
        <p:spPr>
          <a:xfrm>
            <a:off x="5054540" y="2438515"/>
            <a:ext cx="192583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JFileSync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00639" y="2343127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1" name="Rectangle 170"/>
          <p:cNvSpPr/>
          <p:nvPr/>
        </p:nvSpPr>
        <p:spPr>
          <a:xfrm>
            <a:off x="689942" y="2440594"/>
            <a:ext cx="1543648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PMD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4444504" y="-13514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2" name="Rectangle 171"/>
          <p:cNvSpPr/>
          <p:nvPr/>
        </p:nvSpPr>
        <p:spPr>
          <a:xfrm>
            <a:off x="5039897" y="83873"/>
            <a:ext cx="215189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JGraphT-2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18" name="Chart 17"/>
          <p:cNvGraphicFramePr/>
          <p:nvPr/>
        </p:nvGraphicFramePr>
        <p:xfrm>
          <a:off x="82168" y="-13433"/>
          <a:ext cx="4642615" cy="21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4" name="Rectangle 173"/>
          <p:cNvSpPr/>
          <p:nvPr/>
        </p:nvSpPr>
        <p:spPr>
          <a:xfrm>
            <a:off x="691398" y="83953"/>
            <a:ext cx="2189649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JGraphT-1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681364">
            <a:off x="7042564" y="24209"/>
            <a:ext cx="1836824" cy="846341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4900" smtClean="0"/>
              <a:t>retries</a:t>
            </a:r>
            <a:endParaRPr lang="he-IL" sz="4900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6624740" y="476681"/>
            <a:ext cx="2483768" cy="504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21542910" flipH="1" flipV="1">
            <a:off x="6993164" y="44632"/>
            <a:ext cx="2079849" cy="4320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/>
        </p:nvGraphicFramePr>
        <p:xfrm>
          <a:off x="0" y="260648"/>
          <a:ext cx="9144000" cy="429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7236296" y="4409728"/>
            <a:ext cx="1247330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Weka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76624" y="4409728"/>
            <a:ext cx="1543648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PMD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1875" y="4409728"/>
            <a:ext cx="215189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JGraphT-2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79912" y="4409728"/>
            <a:ext cx="1925833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JFileSync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51720" y="4409728"/>
            <a:ext cx="2189649" cy="400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JGraphT-1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681364">
            <a:off x="7021502" y="24209"/>
            <a:ext cx="1878951" cy="846341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4900" dirty="0" smtClean="0"/>
              <a:t>misses</a:t>
            </a:r>
            <a:endParaRPr lang="he-IL" sz="4900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6624740" y="476681"/>
            <a:ext cx="2483768" cy="504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21542910" flipH="1" flipV="1">
            <a:off x="6993164" y="44632"/>
            <a:ext cx="2079849" cy="4320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912" y="5770447"/>
            <a:ext cx="8676456" cy="56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952571" y="5696088"/>
            <a:ext cx="3893813" cy="815608"/>
          </a:xfrm>
          <a:prstGeom prst="rect">
            <a:avLst/>
          </a:prstGeom>
          <a:solidFill>
            <a:prstClr val="white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W/ seq. abstraction</a:t>
            </a:r>
          </a:p>
          <a:p>
            <a:pPr algn="l" rtl="0"/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5422448" y="5696088"/>
            <a:ext cx="3893813" cy="815608"/>
          </a:xfrm>
          <a:prstGeom prst="rect">
            <a:avLst/>
          </a:prstGeom>
          <a:solidFill>
            <a:prstClr val="white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W/O seq. abstraction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C89800"/>
                </a:solidFill>
                <a:latin typeface="Bradley Hand ITC" pitchFamily="66" charset="0"/>
              </a:rPr>
              <a:t>profiling is useful for speculation</a:t>
            </a:r>
            <a:endParaRPr lang="en-US" b="1" dirty="0" smtClean="0">
              <a:solidFill>
                <a:srgbClr val="C89800"/>
              </a:solidFill>
            </a:endParaRPr>
          </a:p>
          <a:p>
            <a:pPr algn="l" rtl="0"/>
            <a:r>
              <a:rPr lang="en-US" dirty="0" smtClean="0"/>
              <a:t>prevalent behaviors (dependencies) =&gt; effective specialization</a:t>
            </a:r>
          </a:p>
          <a:p>
            <a:pPr algn="l" rtl="0"/>
            <a:r>
              <a:rPr lang="en-US" dirty="0" smtClean="0"/>
              <a:t>speculation = safety net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C89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Janus</a:t>
            </a:r>
            <a:r>
              <a:rPr lang="en-US" b="1" dirty="0" smtClean="0">
                <a:solidFill>
                  <a:srgbClr val="C89800"/>
                </a:solidFill>
                <a:latin typeface="Bradley Hand ITC" pitchFamily="66" charset="0"/>
              </a:rPr>
              <a:t> enables practical accuracy boosting</a:t>
            </a:r>
          </a:p>
          <a:p>
            <a:pPr algn="l" rtl="0"/>
            <a:r>
              <a:rPr lang="en-US" dirty="0" smtClean="0"/>
              <a:t>lifts </a:t>
            </a:r>
            <a:r>
              <a:rPr lang="en-US" dirty="0" err="1" smtClean="0"/>
              <a:t>commutativity</a:t>
            </a:r>
            <a:r>
              <a:rPr lang="en-US" dirty="0" smtClean="0"/>
              <a:t> checking to sequences of operations</a:t>
            </a:r>
          </a:p>
          <a:p>
            <a:pPr algn="l" rtl="0"/>
            <a:r>
              <a:rPr lang="en-US" dirty="0" smtClean="0"/>
              <a:t>runtime overhead comparable to write-set approach</a:t>
            </a:r>
          </a:p>
          <a:p>
            <a:pPr lvl="1"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9552" y="1196752"/>
            <a:ext cx="2776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to summarize..</a:t>
            </a:r>
            <a:endParaRPr lang="he-IL" sz="3200" dirty="0"/>
          </a:p>
        </p:txBody>
      </p:sp>
      <p:sp>
        <p:nvSpPr>
          <p:cNvPr id="14" name="Rectangle 13"/>
          <p:cNvSpPr/>
          <p:nvPr/>
        </p:nvSpPr>
        <p:spPr>
          <a:xfrm>
            <a:off x="3275856" y="1476073"/>
            <a:ext cx="4468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AC4E"/>
                </a:solidFill>
                <a:latin typeface="Bradley Hand ITC" pitchFamily="66" charset="0"/>
              </a:rPr>
              <a:t>available parallelism</a:t>
            </a:r>
            <a:endParaRPr lang="he-IL" sz="3200" dirty="0">
              <a:solidFill>
                <a:srgbClr val="00AC4E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2627783" y="2852936"/>
            <a:ext cx="4104457" cy="288032"/>
          </a:xfrm>
          <a:prstGeom prst="flowChartAlternateProcess">
            <a:avLst/>
          </a:prstGeom>
          <a:noFill/>
          <a:ln>
            <a:solidFill>
              <a:srgbClr val="00AC4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AC4E"/>
              </a:solidFill>
            </a:endParaRPr>
          </a:p>
        </p:txBody>
      </p:sp>
      <p:cxnSp>
        <p:nvCxnSpPr>
          <p:cNvPr id="16" name="Elbow Connector 15"/>
          <p:cNvCxnSpPr>
            <a:stCxn id="14" idx="1"/>
            <a:endCxn id="15" idx="1"/>
          </p:cNvCxnSpPr>
          <p:nvPr/>
        </p:nvCxnSpPr>
        <p:spPr>
          <a:xfrm rot="10800000" flipV="1">
            <a:off x="2627784" y="1768460"/>
            <a:ext cx="648073" cy="1228491"/>
          </a:xfrm>
          <a:prstGeom prst="bentConnector3">
            <a:avLst>
              <a:gd name="adj1" fmla="val 135274"/>
            </a:avLst>
          </a:prstGeom>
          <a:ln w="25400">
            <a:solidFill>
              <a:srgbClr val="00AC4E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Alternate Process 16"/>
          <p:cNvSpPr/>
          <p:nvPr/>
        </p:nvSpPr>
        <p:spPr>
          <a:xfrm>
            <a:off x="1043608" y="3717032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Flowchart: Alternate Process 17"/>
          <p:cNvSpPr/>
          <p:nvPr/>
        </p:nvSpPr>
        <p:spPr>
          <a:xfrm>
            <a:off x="1043608" y="3429000"/>
            <a:ext cx="4536504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3279538" y="1908121"/>
            <a:ext cx="5900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missed by write-set approach</a:t>
            </a:r>
            <a:endParaRPr lang="he-IL" sz="3200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19" idx="1"/>
            <a:endCxn id="17" idx="1"/>
          </p:cNvCxnSpPr>
          <p:nvPr/>
        </p:nvCxnSpPr>
        <p:spPr>
          <a:xfrm rot="10800000" flipV="1">
            <a:off x="1043608" y="2200508"/>
            <a:ext cx="2235930" cy="1660539"/>
          </a:xfrm>
          <a:prstGeom prst="bentConnector3">
            <a:avLst>
              <a:gd name="adj1" fmla="val 110224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9" idx="1"/>
            <a:endCxn id="18" idx="1"/>
          </p:cNvCxnSpPr>
          <p:nvPr/>
        </p:nvCxnSpPr>
        <p:spPr>
          <a:xfrm rot="10800000" flipV="1">
            <a:off x="1043608" y="2200508"/>
            <a:ext cx="2235930" cy="1372507"/>
          </a:xfrm>
          <a:prstGeom prst="bentConnector3">
            <a:avLst>
              <a:gd name="adj1" fmla="val 110224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http://muchogustopanama.com/storage/thank-you.gif?__SQUARESPACE_CACHEVERSION=13327688425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048" y="2451806"/>
            <a:ext cx="3080305" cy="19405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2" descr="http://muchogustopanama.com/storage/thank-you.gif?__SQUARESPACE_CACHEVERSION=13327688425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00" y="2455575"/>
            <a:ext cx="3080305" cy="19405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50533" name="Picture 5" descr="http://2.bp.blogspot.com/_VgTieCVIdyk/TR8vSHXi-fI/AAAAAAAAA-8/v6EXKSYuE-4/s320/jan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1" y="1998013"/>
            <a:ext cx="2857500" cy="2857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/>
          <p:nvPr/>
        </p:nvGrpSpPr>
        <p:grpSpPr>
          <a:xfrm>
            <a:off x="135640" y="1301853"/>
            <a:ext cx="8986852" cy="1839115"/>
            <a:chOff x="35496" y="1149325"/>
            <a:chExt cx="8204133" cy="1839115"/>
          </a:xfrm>
        </p:grpSpPr>
        <p:sp>
          <p:nvSpPr>
            <p:cNvPr id="4" name="TextBox 3"/>
            <p:cNvSpPr txBox="1"/>
            <p:nvPr/>
          </p:nvSpPr>
          <p:spPr>
            <a:xfrm>
              <a:off x="35496" y="1149325"/>
              <a:ext cx="4194212" cy="18364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String </a:t>
              </a:r>
              <a:r>
                <a:rPr lang="en-US" sz="1700" dirty="0" err="1" smtClean="0">
                  <a:latin typeface="Consolas" pitchFamily="49" charset="0"/>
                </a:rPr>
                <a:t>fname</a:t>
              </a:r>
              <a:r>
                <a:rPr lang="en-US" sz="1700" dirty="0" smtClean="0">
                  <a:latin typeface="Consolas" pitchFamily="49" charset="0"/>
                </a:rPr>
                <a:t>=</a:t>
              </a:r>
              <a:r>
                <a:rPr lang="en-US" sz="1700" dirty="0" err="1" smtClean="0">
                  <a:latin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</a:rPr>
                <a:t>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5416" y="1152040"/>
              <a:ext cx="4194213" cy="18364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String </a:t>
              </a:r>
              <a:r>
                <a:rPr lang="en-US" sz="1700" dirty="0" err="1" smtClean="0">
                  <a:latin typeface="Consolas" pitchFamily="49" charset="0"/>
                </a:rPr>
                <a:t>fname</a:t>
              </a:r>
              <a:r>
                <a:rPr lang="en-US" sz="1700" dirty="0" smtClean="0">
                  <a:latin typeface="Consolas" pitchFamily="49" charset="0"/>
                </a:rPr>
                <a:t>=</a:t>
              </a:r>
              <a:r>
                <a:rPr lang="en-US" sz="1700" dirty="0" err="1" smtClean="0">
                  <a:latin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</a:rPr>
                <a:t>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H="1">
            <a:off x="144016" y="1700808"/>
            <a:ext cx="8820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1" cy="1142999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/>
          <p:nvPr/>
        </p:nvGrpSpPr>
        <p:grpSpPr>
          <a:xfrm>
            <a:off x="135640" y="1301853"/>
            <a:ext cx="8986852" cy="1839115"/>
            <a:chOff x="35496" y="1149325"/>
            <a:chExt cx="8204133" cy="1839115"/>
          </a:xfrm>
        </p:grpSpPr>
        <p:sp>
          <p:nvSpPr>
            <p:cNvPr id="4" name="TextBox 3"/>
            <p:cNvSpPr txBox="1"/>
            <p:nvPr/>
          </p:nvSpPr>
          <p:spPr>
            <a:xfrm>
              <a:off x="35496" y="1149325"/>
              <a:ext cx="4194212" cy="18364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String </a:t>
              </a:r>
              <a:r>
                <a:rPr lang="en-US" sz="1700" dirty="0" err="1" smtClean="0">
                  <a:latin typeface="Consolas" pitchFamily="49" charset="0"/>
                </a:rPr>
                <a:t>fname</a:t>
              </a:r>
              <a:r>
                <a:rPr lang="en-US" sz="1700" dirty="0" smtClean="0">
                  <a:latin typeface="Consolas" pitchFamily="49" charset="0"/>
                </a:rPr>
                <a:t>=</a:t>
              </a:r>
              <a:r>
                <a:rPr lang="en-US" sz="1700" dirty="0" err="1" smtClean="0">
                  <a:latin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</a:rPr>
                <a:t>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5416" y="1152040"/>
              <a:ext cx="4194213" cy="18364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String </a:t>
              </a:r>
              <a:r>
                <a:rPr lang="en-US" sz="1700" dirty="0" err="1" smtClean="0">
                  <a:latin typeface="Consolas" pitchFamily="49" charset="0"/>
                </a:rPr>
                <a:t>fname</a:t>
              </a:r>
              <a:r>
                <a:rPr lang="en-US" sz="1700" dirty="0" smtClean="0">
                  <a:latin typeface="Consolas" pitchFamily="49" charset="0"/>
                </a:rPr>
                <a:t>=</a:t>
              </a:r>
              <a:r>
                <a:rPr lang="en-US" sz="1700" dirty="0" err="1" smtClean="0">
                  <a:latin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</a:rPr>
                <a:t>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</p:grpSp>
      <p:pic>
        <p:nvPicPr>
          <p:cNvPr id="7" name="Picture 2" descr="http://icons.mysitemyway.com/wp-content/gallery/magic-marker-icons-symbols-shapes/116272-magic-marker-icon-symbols-shapes-check-mark5-p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7" y="1268760"/>
            <a:ext cx="1728193" cy="1728193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flipH="1">
            <a:off x="144016" y="1700808"/>
            <a:ext cx="8820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1" cy="1142999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/>
          <p:nvPr/>
        </p:nvGrpSpPr>
        <p:grpSpPr>
          <a:xfrm>
            <a:off x="135640" y="1301853"/>
            <a:ext cx="8986852" cy="1577505"/>
            <a:chOff x="35496" y="1149325"/>
            <a:chExt cx="8204133" cy="1577505"/>
          </a:xfrm>
        </p:grpSpPr>
        <p:sp>
          <p:nvSpPr>
            <p:cNvPr id="4" name="TextBox 3"/>
            <p:cNvSpPr txBox="1"/>
            <p:nvPr/>
          </p:nvSpPr>
          <p:spPr>
            <a:xfrm>
              <a:off x="35496" y="1149325"/>
              <a:ext cx="4194212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err="1" smtClean="0">
                  <a:latin typeface="Consolas" pitchFamily="49" charset="0"/>
                </a:rPr>
                <a:t>ctx.setAttribute</a:t>
              </a:r>
              <a:r>
                <a:rPr lang="en-US" sz="1700" dirty="0" smtClean="0">
                  <a:latin typeface="Consolas" pitchFamily="49" charset="0"/>
                </a:rPr>
                <a:t>(s, …);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5416" y="1152040"/>
              <a:ext cx="4194213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 = </a:t>
              </a:r>
              <a:r>
                <a:rPr lang="en-US" sz="1700" dirty="0" err="1" smtClean="0">
                  <a:latin typeface="Consolas" pitchFamily="49" charset="0"/>
                </a:rPr>
                <a:t>ctx.getAttribute</a:t>
              </a:r>
              <a:r>
                <a:rPr lang="en-US" sz="1700" dirty="0" smtClean="0">
                  <a:latin typeface="Consolas" pitchFamily="49" charset="0"/>
                </a:rPr>
                <a:t>(s);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H="1">
            <a:off x="144016" y="1700808"/>
            <a:ext cx="8820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/>
          <p:nvPr/>
        </p:nvGrpSpPr>
        <p:grpSpPr>
          <a:xfrm>
            <a:off x="135640" y="1301853"/>
            <a:ext cx="8986852" cy="1577505"/>
            <a:chOff x="35496" y="1149325"/>
            <a:chExt cx="8204133" cy="1577505"/>
          </a:xfrm>
        </p:grpSpPr>
        <p:sp>
          <p:nvSpPr>
            <p:cNvPr id="4" name="TextBox 3"/>
            <p:cNvSpPr txBox="1"/>
            <p:nvPr/>
          </p:nvSpPr>
          <p:spPr>
            <a:xfrm>
              <a:off x="35496" y="1149325"/>
              <a:ext cx="4194212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err="1" smtClean="0">
                  <a:solidFill>
                    <a:srgbClr val="FF0000"/>
                  </a:solidFill>
                  <a:latin typeface="Consolas" pitchFamily="49" charset="0"/>
                </a:rPr>
                <a:t>ctx.setAttribute</a:t>
              </a:r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(s, …);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5416" y="1152040"/>
              <a:ext cx="4194213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… = </a:t>
              </a:r>
              <a:r>
                <a:rPr lang="en-US" sz="1700" dirty="0" err="1" smtClean="0">
                  <a:solidFill>
                    <a:srgbClr val="FF0000"/>
                  </a:solidFill>
                  <a:latin typeface="Consolas" pitchFamily="49" charset="0"/>
                </a:rPr>
                <a:t>ctx.getAttribute</a:t>
              </a:r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(s);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H="1">
            <a:off x="144016" y="1700808"/>
            <a:ext cx="8820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PMD code analyzer</a:t>
            </a:r>
            <a:endParaRPr lang="he-IL" dirty="0"/>
          </a:p>
        </p:txBody>
      </p:sp>
      <p:pic>
        <p:nvPicPr>
          <p:cNvPr id="223234" name="Picture 2" descr="pmd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512" y="2420888"/>
            <a:ext cx="3914977" cy="2881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>
            <a:off x="144016" y="1700808"/>
            <a:ext cx="8820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: sequence-based detection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927176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/>
          <p:nvPr/>
        </p:nvGrpSpPr>
        <p:grpSpPr>
          <a:xfrm>
            <a:off x="135640" y="1301853"/>
            <a:ext cx="8986852" cy="1577505"/>
            <a:chOff x="35496" y="1149325"/>
            <a:chExt cx="8204133" cy="1577505"/>
          </a:xfrm>
        </p:grpSpPr>
        <p:sp>
          <p:nvSpPr>
            <p:cNvPr id="4" name="TextBox 3"/>
            <p:cNvSpPr txBox="1"/>
            <p:nvPr/>
          </p:nvSpPr>
          <p:spPr>
            <a:xfrm>
              <a:off x="35496" y="1149325"/>
              <a:ext cx="4194212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err="1" smtClean="0">
                  <a:solidFill>
                    <a:srgbClr val="FF0000"/>
                  </a:solidFill>
                  <a:latin typeface="Consolas" pitchFamily="49" charset="0"/>
                </a:rPr>
                <a:t>ctx.setAttribute</a:t>
              </a:r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(s, …);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5416" y="1152040"/>
              <a:ext cx="4194213" cy="15747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17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l" rtl="0"/>
              <a:endParaRPr lang="en-US" sz="1700" baseline="-25000" dirty="0" smtClean="0">
                <a:latin typeface="Consolas" pitchFamily="49" charset="0"/>
                <a:cs typeface="Consolas" pitchFamily="49" charset="0"/>
              </a:endParaRPr>
            </a:p>
            <a:p>
              <a:pPr algn="l" rtl="0"/>
              <a:r>
                <a:rPr lang="en-US" sz="1700" dirty="0" err="1" smtClean="0">
                  <a:latin typeface="Consolas" pitchFamily="49" charset="0"/>
                  <a:cs typeface="Consolas" pitchFamily="49" charset="0"/>
                </a:rPr>
                <a:t>ctx.sourceCodeFilename</a:t>
              </a:r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 = …;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  <a:cs typeface="Consolas" pitchFamily="49" charset="0"/>
                </a:rPr>
                <a:t>…</a:t>
              </a:r>
            </a:p>
            <a:p>
              <a:pPr algn="l" rtl="0"/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… = </a:t>
              </a:r>
              <a:r>
                <a:rPr lang="en-US" sz="1700" dirty="0" err="1" smtClean="0">
                  <a:solidFill>
                    <a:srgbClr val="FF0000"/>
                  </a:solidFill>
                  <a:latin typeface="Consolas" pitchFamily="49" charset="0"/>
                </a:rPr>
                <a:t>ctx.getAttribute</a:t>
              </a:r>
              <a:r>
                <a:rPr lang="en-US" sz="1700" dirty="0" smtClean="0">
                  <a:solidFill>
                    <a:srgbClr val="FF0000"/>
                  </a:solidFill>
                  <a:latin typeface="Consolas" pitchFamily="49" charset="0"/>
                </a:rPr>
                <a:t>(s);</a:t>
              </a:r>
            </a:p>
            <a:p>
              <a:pPr algn="l" rtl="0"/>
              <a:r>
                <a:rPr lang="en-US" sz="1700" dirty="0" smtClean="0">
                  <a:latin typeface="Consolas" pitchFamily="49" charset="0"/>
                </a:rPr>
                <a:t>…</a:t>
              </a:r>
              <a:endParaRPr lang="he-IL" sz="1700" dirty="0">
                <a:latin typeface="Consolas" pitchFamily="49" charset="0"/>
              </a:endParaRPr>
            </a:p>
          </p:txBody>
        </p:sp>
      </p:grpSp>
      <p:sp>
        <p:nvSpPr>
          <p:cNvPr id="9" name="Multiply 8"/>
          <p:cNvSpPr/>
          <p:nvPr/>
        </p:nvSpPr>
        <p:spPr>
          <a:xfrm>
            <a:off x="3419872" y="1124744"/>
            <a:ext cx="2304256" cy="1944216"/>
          </a:xfrm>
          <a:prstGeom prst="mathMultiply">
            <a:avLst>
              <a:gd name="adj1" fmla="val 1369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sp>
        <p:nvSpPr>
          <p:cNvPr id="10" name="TextBox 9"/>
          <p:cNvSpPr txBox="1"/>
          <p:nvPr/>
        </p:nvSpPr>
        <p:spPr>
          <a:xfrm rot="21132832">
            <a:off x="6493975" y="1086887"/>
            <a:ext cx="2664422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offline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43608" y="3429000"/>
            <a:ext cx="4536504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Flowchart: Alternate Process 9"/>
          <p:cNvSpPr/>
          <p:nvPr/>
        </p:nvSpPr>
        <p:spPr>
          <a:xfrm>
            <a:off x="1043608" y="3717032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ounded Rectangle 8"/>
          <p:cNvSpPr/>
          <p:nvPr/>
        </p:nvSpPr>
        <p:spPr>
          <a:xfrm>
            <a:off x="305780" y="3068960"/>
            <a:ext cx="8532440" cy="24482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dirty="0" smtClean="0"/>
              <a:t>in paper: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more real-world examples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i="1" dirty="0" smtClean="0"/>
              <a:t> </a:t>
            </a:r>
            <a:r>
              <a:rPr lang="en-US" sz="3200" dirty="0" smtClean="0"/>
              <a:t>more coding patterns encouraging refined</a:t>
            </a:r>
          </a:p>
          <a:p>
            <a:pPr algn="l" rtl="0"/>
            <a:r>
              <a:rPr lang="en-US" sz="3200" dirty="0" smtClean="0"/>
              <a:t>   conflict detection</a:t>
            </a:r>
          </a:p>
          <a:p>
            <a:pPr algn="l" rtl="0">
              <a:buFont typeface="Arial" pitchFamily="34" charset="0"/>
              <a:buChar char="•"/>
            </a:pP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http://www.chameleon-web.co.uk/images/serviceassets/compar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62920"/>
            <a:ext cx="6048672" cy="3732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running example 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9"/>
            <a:ext cx="8550559" cy="4131941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running example 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9"/>
            <a:ext cx="8550559" cy="4131941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403649" y="1199654"/>
            <a:ext cx="25382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ordered</a:t>
            </a:r>
            <a:endParaRPr lang="he-IL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043609" y="4149080"/>
            <a:ext cx="2160239" cy="360040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Elbow Connector 6"/>
          <p:cNvCxnSpPr>
            <a:stCxn id="5" idx="1"/>
            <a:endCxn id="6" idx="1"/>
          </p:cNvCxnSpPr>
          <p:nvPr/>
        </p:nvCxnSpPr>
        <p:spPr>
          <a:xfrm rot="10800000" flipV="1">
            <a:off x="1043609" y="1492042"/>
            <a:ext cx="360040" cy="2837058"/>
          </a:xfrm>
          <a:prstGeom prst="bentConnector3">
            <a:avLst>
              <a:gd name="adj1" fmla="val 163493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running example 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9"/>
            <a:ext cx="8550559" cy="4131941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2411761" y="4941168"/>
            <a:ext cx="4104455" cy="360040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7092280" y="1352054"/>
            <a:ext cx="1296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heavy</a:t>
            </a:r>
            <a:endParaRPr lang="he-IL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cxnSp>
        <p:nvCxnSpPr>
          <p:cNvPr id="11" name="Elbow Connector 10"/>
          <p:cNvCxnSpPr>
            <a:stCxn id="10" idx="3"/>
            <a:endCxn id="8" idx="3"/>
          </p:cNvCxnSpPr>
          <p:nvPr/>
        </p:nvCxnSpPr>
        <p:spPr>
          <a:xfrm flipH="1">
            <a:off x="6516216" y="1644442"/>
            <a:ext cx="1872208" cy="3476746"/>
          </a:xfrm>
          <a:prstGeom prst="bentConnector3">
            <a:avLst>
              <a:gd name="adj1" fmla="val -1221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running example 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9"/>
            <a:ext cx="8550559" cy="4131941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1403649" y="4509120"/>
            <a:ext cx="5328591" cy="1224136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-684584" y="1199654"/>
            <a:ext cx="9073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sz="3200" b="1" smtClean="0">
                <a:solidFill>
                  <a:srgbClr val="FF0000"/>
                </a:solidFill>
                <a:latin typeface="Bradley Hand ITC" pitchFamily="66" charset="0"/>
              </a:rPr>
              <a:t>identity </a:t>
            </a: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if edge restored </a:t>
            </a:r>
          </a:p>
          <a:p>
            <a:pPr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(available parallelism) </a:t>
            </a:r>
            <a:endParaRPr lang="he-IL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cxnSp>
        <p:nvCxnSpPr>
          <p:cNvPr id="18" name="Elbow Connector 17"/>
          <p:cNvCxnSpPr>
            <a:stCxn id="17" idx="3"/>
            <a:endCxn id="16" idx="3"/>
          </p:cNvCxnSpPr>
          <p:nvPr/>
        </p:nvCxnSpPr>
        <p:spPr>
          <a:xfrm flipH="1">
            <a:off x="6732240" y="1738263"/>
            <a:ext cx="1656184" cy="3382925"/>
          </a:xfrm>
          <a:prstGeom prst="bentConnector3">
            <a:avLst>
              <a:gd name="adj1" fmla="val -13803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take I: blind parallelism 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9"/>
            <a:ext cx="8550559" cy="4131941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</a:p>
          <a:p>
            <a:pPr algn="just" rtl="0"/>
            <a:endParaRPr lang="he-IL" sz="2700" baseline="-25000" dirty="0"/>
          </a:p>
        </p:txBody>
      </p:sp>
      <p:sp>
        <p:nvSpPr>
          <p:cNvPr id="4" name="Rounded Rectangle 3"/>
          <p:cNvSpPr/>
          <p:nvPr/>
        </p:nvSpPr>
        <p:spPr>
          <a:xfrm>
            <a:off x="1314224" y="4104367"/>
            <a:ext cx="2376265" cy="3600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rgbClr val="FF0000"/>
                </a:solidFill>
                <a:latin typeface="Bradley Hand ITC" pitchFamily="66" charset="0"/>
              </a:rPr>
              <a:t>parallel  for</a:t>
            </a:r>
            <a:endParaRPr lang="he-IL" sz="25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37233" y="4162566"/>
            <a:ext cx="586853" cy="204716"/>
          </a:xfrm>
          <a:custGeom>
            <a:avLst/>
            <a:gdLst>
              <a:gd name="connsiteX0" fmla="*/ 586854 w 586854"/>
              <a:gd name="connsiteY0" fmla="*/ 0 h 204717"/>
              <a:gd name="connsiteX1" fmla="*/ 232012 w 586854"/>
              <a:gd name="connsiteY1" fmla="*/ 136478 h 204717"/>
              <a:gd name="connsiteX2" fmla="*/ 0 w 586854"/>
              <a:gd name="connsiteY2" fmla="*/ 204717 h 20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854" h="204717">
                <a:moveTo>
                  <a:pt x="586854" y="0"/>
                </a:moveTo>
                <a:cubicBezTo>
                  <a:pt x="458337" y="51179"/>
                  <a:pt x="329821" y="102359"/>
                  <a:pt x="232012" y="136478"/>
                </a:cubicBezTo>
                <a:cubicBezTo>
                  <a:pt x="134203" y="170598"/>
                  <a:pt x="67101" y="187657"/>
                  <a:pt x="0" y="20471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1" name="Curved Connector 10"/>
          <p:cNvCxnSpPr/>
          <p:nvPr/>
        </p:nvCxnSpPr>
        <p:spPr>
          <a:xfrm>
            <a:off x="971601" y="4149089"/>
            <a:ext cx="576063" cy="216022"/>
          </a:xfrm>
          <a:prstGeom prst="curvedConnector3">
            <a:avLst>
              <a:gd name="adj1" fmla="val 334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427984" y="4001297"/>
            <a:ext cx="3528391" cy="6654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</a:rPr>
              <a:t>  // broken </a:t>
            </a:r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  <a:sym typeface="Wingdings" pitchFamily="2" charset="2"/>
              </a:rPr>
              <a:t> but fast </a:t>
            </a:r>
            <a:endParaRPr lang="he-IL" sz="2500" b="1" dirty="0">
              <a:solidFill>
                <a:srgbClr val="00AC4E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take II: write-set speculation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6724" y="2204868"/>
            <a:ext cx="8550559" cy="432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19" name="TextBox 18"/>
          <p:cNvSpPr txBox="1"/>
          <p:nvPr/>
        </p:nvSpPr>
        <p:spPr>
          <a:xfrm rot="21132832">
            <a:off x="5223884" y="1199509"/>
            <a:ext cx="3808966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with boosting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03648" y="4509121"/>
            <a:ext cx="7272808" cy="3600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sz="2500" b="1" dirty="0" smtClean="0">
                <a:solidFill>
                  <a:srgbClr val="FF0000"/>
                </a:solidFill>
                <a:latin typeface="Bradley Hand ITC" pitchFamily="66" charset="0"/>
              </a:rPr>
              <a:t>@atomic </a:t>
            </a:r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</a:rPr>
              <a:t>//  exploit graph semantics: node ≈ location</a:t>
            </a:r>
            <a:endParaRPr lang="he-IL" sz="2500" b="1" dirty="0">
              <a:solidFill>
                <a:srgbClr val="00AC4E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take II: write-set speculation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1132832">
            <a:off x="5223884" y="1199509"/>
            <a:ext cx="3808966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with boosting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  <p:pic>
        <p:nvPicPr>
          <p:cNvPr id="2052" name="Picture 4" descr="http://fxjake.com/blog/wp-content/uploads/2011/02/thinking_mon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8" y="3789039"/>
            <a:ext cx="3547548" cy="3001145"/>
          </a:xfrm>
          <a:prstGeom prst="rect">
            <a:avLst/>
          </a:prstGeom>
          <a:noFill/>
        </p:spPr>
      </p:pic>
      <p:sp>
        <p:nvSpPr>
          <p:cNvPr id="30" name="Cloud Callout 29"/>
          <p:cNvSpPr/>
          <p:nvPr/>
        </p:nvSpPr>
        <p:spPr>
          <a:xfrm>
            <a:off x="3707903" y="1844824"/>
            <a:ext cx="5040561" cy="3888430"/>
          </a:xfrm>
          <a:prstGeom prst="cloudCallout">
            <a:avLst>
              <a:gd name="adj1" fmla="val -76580"/>
              <a:gd name="adj2" fmla="val 2502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3200" b="1" dirty="0" smtClean="0">
                <a:solidFill>
                  <a:schemeClr val="tx1"/>
                </a:solidFill>
                <a:latin typeface="Bradley Hand ITC" pitchFamily="66" charset="0"/>
              </a:rPr>
              <a:t>can we exploit the available parallelism with this approach?</a:t>
            </a:r>
            <a:endParaRPr lang="he-IL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PMD code analyzer</a:t>
            </a:r>
            <a:endParaRPr lang="he-IL" dirty="0"/>
          </a:p>
        </p:txBody>
      </p:sp>
      <p:pic>
        <p:nvPicPr>
          <p:cNvPr id="223234" name="Picture 2" descr="pmd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512" y="2420888"/>
            <a:ext cx="3914977" cy="2881858"/>
          </a:xfrm>
          <a:prstGeom prst="rect">
            <a:avLst/>
          </a:prstGeom>
          <a:noFill/>
        </p:spPr>
      </p:pic>
      <p:sp>
        <p:nvSpPr>
          <p:cNvPr id="6" name="Rectangular Callout 5"/>
          <p:cNvSpPr/>
          <p:nvPr/>
        </p:nvSpPr>
        <p:spPr>
          <a:xfrm>
            <a:off x="1115616" y="1340768"/>
            <a:ext cx="5688632" cy="936104"/>
          </a:xfrm>
          <a:prstGeom prst="wedgeRectCallout">
            <a:avLst>
              <a:gd name="adj1" fmla="val 17947"/>
              <a:gd name="adj2" fmla="val 10835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latin typeface="Bradley Hand ITC" pitchFamily="66" charset="0"/>
              </a:rPr>
              <a:t>popular open-source code analyzer (~2,000 weekly downloads)</a:t>
            </a:r>
            <a:endParaRPr lang="he-IL" sz="2800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3" name="Rounded Rectangle 32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35" name="Curved Connector 34"/>
          <p:cNvCxnSpPr>
            <a:stCxn id="33" idx="1"/>
            <a:endCxn id="34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9" name="Curved Connector 18"/>
          <p:cNvCxnSpPr>
            <a:stCxn id="14" idx="1"/>
            <a:endCxn id="17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9" name="Curved Connector 18"/>
          <p:cNvCxnSpPr>
            <a:stCxn id="14" idx="1"/>
            <a:endCxn id="17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2" name="Rounded Rectangle 21"/>
          <p:cNvSpPr/>
          <p:nvPr/>
        </p:nvSpPr>
        <p:spPr>
          <a:xfrm>
            <a:off x="860924" y="3429002"/>
            <a:ext cx="1694856" cy="216022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23" name="Curved Connector 22"/>
          <p:cNvCxnSpPr>
            <a:stCxn id="21" idx="1"/>
            <a:endCxn id="22" idx="3"/>
          </p:cNvCxnSpPr>
          <p:nvPr/>
        </p:nvCxnSpPr>
        <p:spPr>
          <a:xfrm rot="10800000" flipV="1">
            <a:off x="2555775" y="3535127"/>
            <a:ext cx="2656689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1" idx="1"/>
            <a:endCxn id="17" idx="3"/>
          </p:cNvCxnSpPr>
          <p:nvPr/>
        </p:nvCxnSpPr>
        <p:spPr>
          <a:xfrm rot="10800000">
            <a:off x="2339751" y="3255803"/>
            <a:ext cx="2872712" cy="2793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4" idx="1"/>
            <a:endCxn id="22" idx="3"/>
          </p:cNvCxnSpPr>
          <p:nvPr/>
        </p:nvCxnSpPr>
        <p:spPr>
          <a:xfrm rot="10800000" flipV="1">
            <a:off x="2555777" y="3253921"/>
            <a:ext cx="2152632" cy="28309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969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969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9" name="Curved Connector 18"/>
          <p:cNvCxnSpPr>
            <a:stCxn id="14" idx="1"/>
            <a:endCxn id="17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2" name="Rounded Rectangle 21"/>
          <p:cNvSpPr/>
          <p:nvPr/>
        </p:nvSpPr>
        <p:spPr>
          <a:xfrm>
            <a:off x="860924" y="3429002"/>
            <a:ext cx="1694856" cy="216022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23" name="Curved Connector 22"/>
          <p:cNvCxnSpPr>
            <a:stCxn id="21" idx="1"/>
            <a:endCxn id="22" idx="3"/>
          </p:cNvCxnSpPr>
          <p:nvPr/>
        </p:nvCxnSpPr>
        <p:spPr>
          <a:xfrm rot="10800000" flipV="1">
            <a:off x="2555775" y="3535127"/>
            <a:ext cx="2656689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1" idx="1"/>
            <a:endCxn id="17" idx="3"/>
          </p:cNvCxnSpPr>
          <p:nvPr/>
        </p:nvCxnSpPr>
        <p:spPr>
          <a:xfrm rot="10800000">
            <a:off x="2339751" y="3255803"/>
            <a:ext cx="2872712" cy="2793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4" idx="1"/>
            <a:endCxn id="22" idx="3"/>
          </p:cNvCxnSpPr>
          <p:nvPr/>
        </p:nvCxnSpPr>
        <p:spPr>
          <a:xfrm rot="10800000" flipV="1">
            <a:off x="2555777" y="3253921"/>
            <a:ext cx="2152632" cy="28309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9" name="Curved Connector 18"/>
          <p:cNvCxnSpPr>
            <a:stCxn id="14" idx="1"/>
            <a:endCxn id="17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2" name="Rounded Rectangle 21"/>
          <p:cNvSpPr/>
          <p:nvPr/>
        </p:nvSpPr>
        <p:spPr>
          <a:xfrm>
            <a:off x="860924" y="3429002"/>
            <a:ext cx="1694856" cy="216022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23" name="Curved Connector 22"/>
          <p:cNvCxnSpPr>
            <a:stCxn id="21" idx="1"/>
            <a:endCxn id="22" idx="3"/>
          </p:cNvCxnSpPr>
          <p:nvPr/>
        </p:nvCxnSpPr>
        <p:spPr>
          <a:xfrm rot="10800000" flipV="1">
            <a:off x="2555775" y="3535127"/>
            <a:ext cx="2656689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1" idx="1"/>
            <a:endCxn id="17" idx="3"/>
          </p:cNvCxnSpPr>
          <p:nvPr/>
        </p:nvCxnSpPr>
        <p:spPr>
          <a:xfrm rot="10800000">
            <a:off x="2339751" y="3255803"/>
            <a:ext cx="2872712" cy="2793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4" idx="1"/>
            <a:endCxn id="22" idx="3"/>
          </p:cNvCxnSpPr>
          <p:nvPr/>
        </p:nvCxnSpPr>
        <p:spPr>
          <a:xfrm rot="10800000" flipV="1">
            <a:off x="2555777" y="3253921"/>
            <a:ext cx="2152632" cy="28309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write-set approach in action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3" name="Oval 12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8" name="Straight Arrow Connector 17"/>
            <p:cNvCxnSpPr>
              <a:stCxn id="15" idx="2"/>
              <a:endCxn id="16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13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356864" y="3140974"/>
            <a:ext cx="1982887" cy="229673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19" name="Curved Connector 18"/>
          <p:cNvCxnSpPr>
            <a:stCxn id="14" idx="1"/>
            <a:endCxn id="17" idx="3"/>
          </p:cNvCxnSpPr>
          <p:nvPr/>
        </p:nvCxnSpPr>
        <p:spPr>
          <a:xfrm rot="10800000" flipV="1">
            <a:off x="2339753" y="3253919"/>
            <a:ext cx="2368655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2" name="Rounded Rectangle 21"/>
          <p:cNvSpPr/>
          <p:nvPr/>
        </p:nvSpPr>
        <p:spPr>
          <a:xfrm>
            <a:off x="860924" y="3429002"/>
            <a:ext cx="1694856" cy="216022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23" name="Curved Connector 22"/>
          <p:cNvCxnSpPr>
            <a:stCxn id="21" idx="1"/>
            <a:endCxn id="22" idx="3"/>
          </p:cNvCxnSpPr>
          <p:nvPr/>
        </p:nvCxnSpPr>
        <p:spPr>
          <a:xfrm rot="10800000" flipV="1">
            <a:off x="2555775" y="3535127"/>
            <a:ext cx="2656689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1" idx="1"/>
            <a:endCxn id="17" idx="3"/>
          </p:cNvCxnSpPr>
          <p:nvPr/>
        </p:nvCxnSpPr>
        <p:spPr>
          <a:xfrm rot="10800000">
            <a:off x="2339751" y="3255803"/>
            <a:ext cx="2872712" cy="2793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4" idx="1"/>
            <a:endCxn id="22" idx="3"/>
          </p:cNvCxnSpPr>
          <p:nvPr/>
        </p:nvCxnSpPr>
        <p:spPr>
          <a:xfrm rot="10800000" flipV="1">
            <a:off x="2555777" y="3253921"/>
            <a:ext cx="2152632" cy="28309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706139" y="3974003"/>
            <a:ext cx="1663791" cy="21225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6" name="Rounded Rectangle 25"/>
          <p:cNvSpPr/>
          <p:nvPr/>
        </p:nvSpPr>
        <p:spPr>
          <a:xfrm>
            <a:off x="354592" y="3974008"/>
            <a:ext cx="1694856" cy="216022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28" name="Curved Connector 27"/>
          <p:cNvCxnSpPr>
            <a:stCxn id="25" idx="1"/>
            <a:endCxn id="26" idx="3"/>
          </p:cNvCxnSpPr>
          <p:nvPr/>
        </p:nvCxnSpPr>
        <p:spPr>
          <a:xfrm rot="10800000" flipV="1">
            <a:off x="2049447" y="4080128"/>
            <a:ext cx="2656689" cy="188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5" idx="1"/>
            <a:endCxn id="17" idx="3"/>
          </p:cNvCxnSpPr>
          <p:nvPr/>
        </p:nvCxnSpPr>
        <p:spPr>
          <a:xfrm rot="10800000">
            <a:off x="2339755" y="3255806"/>
            <a:ext cx="2366384" cy="82432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4" idx="1"/>
            <a:endCxn id="26" idx="3"/>
          </p:cNvCxnSpPr>
          <p:nvPr/>
        </p:nvCxnSpPr>
        <p:spPr>
          <a:xfrm rot="10800000" flipV="1">
            <a:off x="2049452" y="3253926"/>
            <a:ext cx="2658959" cy="82809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take III: online </a:t>
            </a:r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1132832">
            <a:off x="5223884" y="1199509"/>
            <a:ext cx="3808966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with boosting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6724" y="2204868"/>
            <a:ext cx="8550559" cy="439248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403648" y="4509121"/>
            <a:ext cx="7344817" cy="3600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sz="2500" b="1" dirty="0" smtClean="0">
                <a:solidFill>
                  <a:srgbClr val="FF0000"/>
                </a:solidFill>
                <a:latin typeface="Bradley Hand ITC" pitchFamily="66" charset="0"/>
              </a:rPr>
              <a:t>@atomic </a:t>
            </a:r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</a:rPr>
              <a:t>//  full </a:t>
            </a:r>
            <a:r>
              <a:rPr lang="en-US" sz="2500" b="1" dirty="0" err="1" smtClean="0">
                <a:solidFill>
                  <a:srgbClr val="00AC4E"/>
                </a:solidFill>
                <a:latin typeface="Bradley Hand ITC" pitchFamily="66" charset="0"/>
              </a:rPr>
              <a:t>commutativity</a:t>
            </a:r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</a:rPr>
              <a:t> checking</a:t>
            </a:r>
            <a:endParaRPr lang="he-IL" sz="2500" b="1" dirty="0">
              <a:solidFill>
                <a:srgbClr val="00AC4E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precise checking in action</a:t>
            </a:r>
            <a:endParaRPr lang="he-IL" dirty="0"/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PMD code analyzer</a:t>
            </a:r>
            <a:endParaRPr lang="he-IL" dirty="0"/>
          </a:p>
        </p:txBody>
      </p:sp>
      <p:pic>
        <p:nvPicPr>
          <p:cNvPr id="223234" name="Picture 2" descr="pmd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512" y="2420888"/>
            <a:ext cx="3914977" cy="2881858"/>
          </a:xfrm>
          <a:prstGeom prst="rect">
            <a:avLst/>
          </a:prstGeom>
          <a:noFill/>
        </p:spPr>
      </p:pic>
      <p:sp>
        <p:nvSpPr>
          <p:cNvPr id="6" name="Rectangular Callout 5"/>
          <p:cNvSpPr/>
          <p:nvPr/>
        </p:nvSpPr>
        <p:spPr>
          <a:xfrm>
            <a:off x="1115616" y="1340768"/>
            <a:ext cx="5688632" cy="936104"/>
          </a:xfrm>
          <a:prstGeom prst="wedgeRectCallout">
            <a:avLst>
              <a:gd name="adj1" fmla="val 17947"/>
              <a:gd name="adj2" fmla="val 10835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latin typeface="Bradley Hand ITC" pitchFamily="66" charset="0"/>
              </a:rPr>
              <a:t>popular open-source code analyzer (~2,000 weekly downloads)</a:t>
            </a:r>
            <a:endParaRPr lang="he-IL" sz="2800" b="1" dirty="0">
              <a:latin typeface="Bradley Hand ITC" pitchFamily="66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699792" y="5733256"/>
            <a:ext cx="5688632" cy="936104"/>
          </a:xfrm>
          <a:prstGeom prst="wedgeRectCallout">
            <a:avLst>
              <a:gd name="adj1" fmla="val -9883"/>
              <a:gd name="adj2" fmla="val -942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800" b="1" dirty="0" smtClean="0">
                <a:latin typeface="Bradley Hand ITC" pitchFamily="66" charset="0"/>
              </a:rPr>
              <a:t>scans source files modularly =&gt; parallelization opportunity</a:t>
            </a:r>
            <a:endParaRPr lang="he-IL" sz="2800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precise checking in action</a:t>
            </a:r>
            <a:endParaRPr lang="he-IL" dirty="0"/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7" name="Rounded Rectangle 26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precise checking in action</a:t>
            </a:r>
            <a:endParaRPr lang="he-IL" dirty="0"/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41" name="Double Bracket 40"/>
          <p:cNvSpPr/>
          <p:nvPr/>
        </p:nvSpPr>
        <p:spPr>
          <a:xfrm>
            <a:off x="138568" y="4734438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2" name="Double Bracket 41"/>
          <p:cNvSpPr/>
          <p:nvPr/>
        </p:nvSpPr>
        <p:spPr>
          <a:xfrm>
            <a:off x="4688720" y="4734438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28680" y="4725144"/>
            <a:ext cx="447972" cy="384676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∙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4" name="Double Bracket 43"/>
          <p:cNvSpPr/>
          <p:nvPr/>
        </p:nvSpPr>
        <p:spPr>
          <a:xfrm>
            <a:off x="138568" y="5526526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5" name="Double Bracket 44"/>
          <p:cNvSpPr/>
          <p:nvPr/>
        </p:nvSpPr>
        <p:spPr>
          <a:xfrm>
            <a:off x="4688720" y="5526526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328680" y="5517232"/>
            <a:ext cx="447972" cy="384676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∙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2" name="Rounded Rectangle 31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8" name="Rounded Rectangle 47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ectangle 34"/>
          <p:cNvSpPr/>
          <p:nvPr/>
        </p:nvSpPr>
        <p:spPr>
          <a:xfrm>
            <a:off x="4371397" y="5132511"/>
            <a:ext cx="31931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≡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4" grpId="0" animBg="1"/>
      <p:bldP spid="45" grpId="0" animBg="1"/>
      <p:bldP spid="46" grpId="0"/>
      <p:bldP spid="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precise checking in action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41" name="Double Bracket 40"/>
          <p:cNvSpPr/>
          <p:nvPr/>
        </p:nvSpPr>
        <p:spPr>
          <a:xfrm>
            <a:off x="138568" y="4734438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2" name="Double Bracket 41"/>
          <p:cNvSpPr/>
          <p:nvPr/>
        </p:nvSpPr>
        <p:spPr>
          <a:xfrm>
            <a:off x="4688720" y="4734438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28680" y="4725144"/>
            <a:ext cx="447972" cy="384676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∙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4" name="Double Bracket 43"/>
          <p:cNvSpPr/>
          <p:nvPr/>
        </p:nvSpPr>
        <p:spPr>
          <a:xfrm>
            <a:off x="138568" y="5526526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5" name="Double Bracket 44"/>
          <p:cNvSpPr/>
          <p:nvPr/>
        </p:nvSpPr>
        <p:spPr>
          <a:xfrm>
            <a:off x="4688720" y="5526526"/>
            <a:ext cx="424847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>
              <a:latin typeface="Consolas" pitchFamily="49" charset="0"/>
            </a:endParaRPr>
          </a:p>
        </p:txBody>
      </p:sp>
      <p:pic>
        <p:nvPicPr>
          <p:cNvPr id="28" name="Picture 2" descr="http://icons.mysitemyway.com/wp-content/gallery/magic-marker-icons-symbols-shapes/116272-magic-marker-icon-symbols-shapes-check-mark5-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7" y="4509128"/>
            <a:ext cx="1728193" cy="1728193"/>
          </a:xfrm>
          <a:prstGeom prst="rect">
            <a:avLst/>
          </a:prstGeom>
          <a:noFill/>
        </p:spPr>
      </p:pic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2" name="Rectangle 31"/>
          <p:cNvSpPr/>
          <p:nvPr/>
        </p:nvSpPr>
        <p:spPr>
          <a:xfrm>
            <a:off x="4328680" y="5517232"/>
            <a:ext cx="447972" cy="384676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∙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71397" y="5132511"/>
            <a:ext cx="31931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≡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231740" y="4581128"/>
            <a:ext cx="4680520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expensive instrumentation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2231740" y="4581128"/>
            <a:ext cx="4680520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expensive instrumentation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1619672" y="4567480"/>
            <a:ext cx="59343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6400" dirty="0" smtClean="0"/>
              <a:t>+</a:t>
            </a:r>
            <a:endParaRPr lang="he-IL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pSp>
        <p:nvGrpSpPr>
          <p:cNvPr id="4" name="Group 46"/>
          <p:cNvGrpSpPr/>
          <p:nvPr/>
        </p:nvGrpSpPr>
        <p:grpSpPr>
          <a:xfrm>
            <a:off x="2231740" y="4581128"/>
            <a:ext cx="4680520" cy="1008112"/>
            <a:chOff x="755576" y="4581128"/>
            <a:chExt cx="4680520" cy="1008112"/>
          </a:xfrm>
        </p:grpSpPr>
        <p:sp>
          <p:nvSpPr>
            <p:cNvPr id="34" name="Rounded Rectangle 33"/>
            <p:cNvSpPr/>
            <p:nvPr/>
          </p:nvSpPr>
          <p:spPr>
            <a:xfrm>
              <a:off x="755576" y="4581128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instrumentation</a:t>
              </a:r>
              <a:endParaRPr lang="he-IL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55576" y="5229200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conflict detection</a:t>
              </a:r>
              <a:endParaRPr lang="he-IL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19672" y="4567480"/>
            <a:ext cx="59343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6400" dirty="0" smtClean="0"/>
              <a:t>+</a:t>
            </a:r>
            <a:endParaRPr lang="he-IL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pSp>
        <p:nvGrpSpPr>
          <p:cNvPr id="4" name="Group 46"/>
          <p:cNvGrpSpPr/>
          <p:nvPr/>
        </p:nvGrpSpPr>
        <p:grpSpPr>
          <a:xfrm>
            <a:off x="2231740" y="4581128"/>
            <a:ext cx="4680520" cy="1008112"/>
            <a:chOff x="755576" y="4581128"/>
            <a:chExt cx="4680520" cy="1008112"/>
          </a:xfrm>
        </p:grpSpPr>
        <p:sp>
          <p:nvSpPr>
            <p:cNvPr id="34" name="Rounded Rectangle 33"/>
            <p:cNvSpPr/>
            <p:nvPr/>
          </p:nvSpPr>
          <p:spPr>
            <a:xfrm>
              <a:off x="755576" y="4581128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instrumentation</a:t>
              </a:r>
              <a:endParaRPr lang="he-IL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55576" y="5229200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conflict detection</a:t>
              </a:r>
              <a:endParaRPr lang="he-IL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19672" y="4567480"/>
            <a:ext cx="59343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6400" dirty="0" smtClean="0"/>
              <a:t>+</a:t>
            </a:r>
            <a:endParaRPr lang="he-IL" sz="64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1601670" y="5877272"/>
            <a:ext cx="59406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but.. can we really afford this?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grpSp>
        <p:nvGrpSpPr>
          <p:cNvPr id="4" name="Group 46"/>
          <p:cNvGrpSpPr/>
          <p:nvPr/>
        </p:nvGrpSpPr>
        <p:grpSpPr>
          <a:xfrm>
            <a:off x="2231740" y="4581128"/>
            <a:ext cx="4680520" cy="1008112"/>
            <a:chOff x="755576" y="4581128"/>
            <a:chExt cx="4680520" cy="1008112"/>
          </a:xfrm>
        </p:grpSpPr>
        <p:sp>
          <p:nvSpPr>
            <p:cNvPr id="34" name="Rounded Rectangle 33"/>
            <p:cNvSpPr/>
            <p:nvPr/>
          </p:nvSpPr>
          <p:spPr>
            <a:xfrm>
              <a:off x="755576" y="4581128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instrumentation</a:t>
              </a:r>
              <a:endParaRPr lang="he-IL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55576" y="5229200"/>
              <a:ext cx="468052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expensive conflict detection</a:t>
              </a:r>
              <a:endParaRPr lang="he-IL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19672" y="4540184"/>
            <a:ext cx="59343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6400" dirty="0" smtClean="0"/>
              <a:t>+</a:t>
            </a:r>
            <a:endParaRPr lang="he-IL" sz="64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1601670" y="5877272"/>
            <a:ext cx="59406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397366" y="5949280"/>
            <a:ext cx="43492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  <a:sym typeface="Wingdings" pitchFamily="2" charset="2"/>
              </a:rPr>
              <a:t>poor performance </a:t>
            </a:r>
            <a:endParaRPr lang="he-IL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take III: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endParaRPr lang="he-I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1132832">
            <a:off x="5223884" y="1199509"/>
            <a:ext cx="3808966" cy="507787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2700" dirty="0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/* with boosting */</a:t>
            </a:r>
            <a:endParaRPr lang="he-IL" sz="2700" dirty="0">
              <a:solidFill>
                <a:srgbClr val="00AC4E"/>
              </a:solidFill>
              <a:latin typeface="Consolas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6724" y="2204868"/>
            <a:ext cx="8550559" cy="439248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t"/>
          <a:lstStyle/>
          <a:p>
            <a:pPr algn="ctr" rtl="0"/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Reverse-Delete MST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endParaRPr lang="en-US" sz="2700" dirty="0" smtClean="0">
              <a:latin typeface="Consolas" pitchFamily="49" charset="0"/>
              <a:cs typeface="Consolas" pitchFamily="49" charset="0"/>
            </a:endParaRP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2700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)=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=1 … n</a:t>
            </a:r>
          </a:p>
          <a:p>
            <a:pPr lvl="1" algn="just" rtl="0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G’.RemoveEdge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if (!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G’.HasPath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.u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.v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G’.AddEdge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700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algn="just" rtl="0"/>
            <a:r>
              <a:rPr lang="en-US" sz="2700" dirty="0" smtClean="0">
                <a:latin typeface="Consolas" pitchFamily="49" charset="0"/>
                <a:cs typeface="Consolas" pitchFamily="49" charset="0"/>
              </a:rPr>
              <a:t>return G’</a:t>
            </a:r>
            <a:endParaRPr lang="en-US" sz="2700" baseline="-25000" dirty="0">
              <a:latin typeface="Consolas" pitchFamily="49" charset="0"/>
              <a:cs typeface="Consolas" pitchFamily="49" charset="0"/>
            </a:endParaRPr>
          </a:p>
          <a:p>
            <a:pPr algn="just" rtl="0"/>
            <a:endParaRPr lang="he-IL" sz="270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403648" y="4509121"/>
            <a:ext cx="7344817" cy="3600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l" rtl="0"/>
            <a:r>
              <a:rPr lang="en-US" sz="2500" b="1" dirty="0" smtClean="0">
                <a:solidFill>
                  <a:srgbClr val="FF0000"/>
                </a:solidFill>
                <a:latin typeface="Bradley Hand ITC" pitchFamily="66" charset="0"/>
              </a:rPr>
              <a:t>@atomic </a:t>
            </a:r>
            <a:r>
              <a:rPr lang="en-US" sz="2500" b="1" dirty="0" smtClean="0">
                <a:solidFill>
                  <a:srgbClr val="00AC4E"/>
                </a:solidFill>
                <a:latin typeface="Bradley Hand ITC" pitchFamily="66" charset="0"/>
              </a:rPr>
              <a:t>//  accurate checking utilizing offline data!</a:t>
            </a:r>
            <a:endParaRPr lang="he-IL" sz="2500" b="1" dirty="0">
              <a:solidFill>
                <a:srgbClr val="00AC4E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 (simplified)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28" y="4509120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sequence-based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28" y="4509120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sequence-based detection</a:t>
            </a:r>
            <a:endParaRPr lang="he-IL" dirty="0"/>
          </a:p>
        </p:txBody>
      </p:sp>
      <p:sp>
        <p:nvSpPr>
          <p:cNvPr id="40" name="Rectangle 39"/>
          <p:cNvSpPr/>
          <p:nvPr/>
        </p:nvSpPr>
        <p:spPr>
          <a:xfrm>
            <a:off x="5289753" y="4509120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00AC4E"/>
                </a:solidFill>
                <a:latin typeface="Bradley Hand ITC" pitchFamily="66" charset="0"/>
              </a:rPr>
              <a:t>=&gt; accurate</a:t>
            </a:r>
            <a:endParaRPr lang="he-IL" sz="4000" b="1" dirty="0">
              <a:solidFill>
                <a:srgbClr val="00A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28" y="4509120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sequence-based detection</a:t>
            </a:r>
            <a:endParaRPr lang="he-IL" dirty="0"/>
          </a:p>
        </p:txBody>
      </p:sp>
      <p:sp>
        <p:nvSpPr>
          <p:cNvPr id="34" name="Rounded Rectangle 33"/>
          <p:cNvSpPr/>
          <p:nvPr/>
        </p:nvSpPr>
        <p:spPr>
          <a:xfrm>
            <a:off x="827584" y="5157192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candidate sequences learned </a:t>
            </a:r>
            <a:r>
              <a:rPr lang="en-US" b="1" i="1" dirty="0" smtClean="0"/>
              <a:t>ahead </a:t>
            </a:r>
            <a:r>
              <a:rPr lang="en-US" dirty="0" smtClean="0"/>
              <a:t>of production runs, in profiling</a:t>
            </a:r>
            <a:endParaRPr lang="he-IL" dirty="0"/>
          </a:p>
        </p:txBody>
      </p:sp>
      <p:sp>
        <p:nvSpPr>
          <p:cNvPr id="40" name="Rectangle 39"/>
          <p:cNvSpPr/>
          <p:nvPr/>
        </p:nvSpPr>
        <p:spPr>
          <a:xfrm>
            <a:off x="5289753" y="4509120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00AC4E"/>
                </a:solidFill>
                <a:latin typeface="Bradley Hand ITC" pitchFamily="66" charset="0"/>
              </a:rPr>
              <a:t>=&gt; accurate</a:t>
            </a:r>
            <a:endParaRPr lang="he-IL" sz="4000" b="1" dirty="0">
              <a:solidFill>
                <a:srgbClr val="00A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28" y="4509120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sequence-based detection</a:t>
            </a:r>
            <a:endParaRPr lang="he-IL" dirty="0"/>
          </a:p>
        </p:txBody>
      </p:sp>
      <p:sp>
        <p:nvSpPr>
          <p:cNvPr id="34" name="Rounded Rectangle 33"/>
          <p:cNvSpPr/>
          <p:nvPr/>
        </p:nvSpPr>
        <p:spPr>
          <a:xfrm>
            <a:off x="827584" y="5157192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candidate sequences learned </a:t>
            </a:r>
            <a:r>
              <a:rPr lang="en-US" b="1" i="1" dirty="0" smtClean="0"/>
              <a:t>ahead </a:t>
            </a:r>
            <a:r>
              <a:rPr lang="en-US" dirty="0" smtClean="0"/>
              <a:t>of production runs, in profiling</a:t>
            </a:r>
            <a:endParaRPr lang="he-IL" dirty="0"/>
          </a:p>
        </p:txBody>
      </p:sp>
      <p:sp>
        <p:nvSpPr>
          <p:cNvPr id="37" name="Rounded Rectangle 36"/>
          <p:cNvSpPr/>
          <p:nvPr/>
        </p:nvSpPr>
        <p:spPr>
          <a:xfrm>
            <a:off x="1403648" y="5805264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err="1" smtClean="0"/>
              <a:t>commutativity</a:t>
            </a:r>
            <a:r>
              <a:rPr lang="en-US" dirty="0" smtClean="0"/>
              <a:t> testing done offline</a:t>
            </a:r>
            <a:endParaRPr lang="he-IL" dirty="0"/>
          </a:p>
        </p:txBody>
      </p:sp>
      <p:sp>
        <p:nvSpPr>
          <p:cNvPr id="40" name="Rectangle 39"/>
          <p:cNvSpPr/>
          <p:nvPr/>
        </p:nvSpPr>
        <p:spPr>
          <a:xfrm>
            <a:off x="5289753" y="4509120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00AC4E"/>
                </a:solidFill>
                <a:latin typeface="Bradley Hand ITC" pitchFamily="66" charset="0"/>
              </a:rPr>
              <a:t>=&gt; accurate</a:t>
            </a:r>
            <a:endParaRPr lang="he-IL" sz="4000" b="1" dirty="0">
              <a:solidFill>
                <a:srgbClr val="00A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approach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059667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5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6" y="2771634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16" name="Oval 15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9" name="Straight Arrow Connector 18"/>
            <p:cNvCxnSpPr>
              <a:stCxn id="17" idx="2"/>
              <a:endCxn id="18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16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35" name="Rounded Rectangle 34"/>
          <p:cNvSpPr/>
          <p:nvPr/>
        </p:nvSpPr>
        <p:spPr>
          <a:xfrm>
            <a:off x="4708409" y="3140967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5212467" y="34290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325803" y="3140967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829860" y="34290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4706139" y="4014947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3533" y="4014947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323528" y="4509120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sequence-based detection</a:t>
            </a:r>
            <a:endParaRPr lang="he-IL" dirty="0"/>
          </a:p>
        </p:txBody>
      </p:sp>
      <p:sp>
        <p:nvSpPr>
          <p:cNvPr id="34" name="Rounded Rectangle 33"/>
          <p:cNvSpPr/>
          <p:nvPr/>
        </p:nvSpPr>
        <p:spPr>
          <a:xfrm>
            <a:off x="827584" y="5157192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candidate sequences gleaned </a:t>
            </a:r>
            <a:r>
              <a:rPr lang="en-US" b="1" i="1" dirty="0" smtClean="0"/>
              <a:t>ahead </a:t>
            </a:r>
            <a:r>
              <a:rPr lang="en-US" dirty="0" smtClean="0"/>
              <a:t>of production runs, in profiling</a:t>
            </a:r>
            <a:endParaRPr lang="he-IL" dirty="0"/>
          </a:p>
        </p:txBody>
      </p:sp>
      <p:sp>
        <p:nvSpPr>
          <p:cNvPr id="37" name="Rounded Rectangle 36"/>
          <p:cNvSpPr/>
          <p:nvPr/>
        </p:nvSpPr>
        <p:spPr>
          <a:xfrm>
            <a:off x="1403648" y="5805264"/>
            <a:ext cx="43204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err="1" smtClean="0"/>
              <a:t>commutativity</a:t>
            </a:r>
            <a:r>
              <a:rPr lang="en-US" dirty="0" smtClean="0"/>
              <a:t> testing done offline</a:t>
            </a:r>
            <a:endParaRPr lang="he-IL" dirty="0"/>
          </a:p>
        </p:txBody>
      </p:sp>
      <p:sp>
        <p:nvSpPr>
          <p:cNvPr id="40" name="Rectangle 39"/>
          <p:cNvSpPr/>
          <p:nvPr/>
        </p:nvSpPr>
        <p:spPr>
          <a:xfrm>
            <a:off x="5289753" y="4509120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00AC4E"/>
                </a:solidFill>
                <a:latin typeface="Bradley Hand ITC" pitchFamily="66" charset="0"/>
              </a:rPr>
              <a:t>=&gt; accurate</a:t>
            </a:r>
            <a:endParaRPr lang="he-IL" sz="4000" b="1" dirty="0">
              <a:solidFill>
                <a:srgbClr val="00AC4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40152" y="5457418"/>
            <a:ext cx="2316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00AC4E"/>
                </a:solidFill>
                <a:latin typeface="Bradley Hand ITC" pitchFamily="66" charset="0"/>
              </a:rPr>
              <a:t>=&gt; cheap</a:t>
            </a:r>
            <a:endParaRPr lang="he-IL" sz="4000" b="1" dirty="0">
              <a:solidFill>
                <a:srgbClr val="00A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hresholdbristol.files.wordpress.com/2008/07/threshold-jan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228" y="1720521"/>
            <a:ext cx="3545544" cy="3653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5" name="Rounded Rectangle 4"/>
          <p:cNvSpPr/>
          <p:nvPr/>
        </p:nvSpPr>
        <p:spPr>
          <a:xfrm>
            <a:off x="2447765" y="4581134"/>
            <a:ext cx="4248472" cy="11521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low instrumentation overhead</a:t>
            </a:r>
            <a:endParaRPr lang="he-IL" sz="25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2591780" y="2096856"/>
            <a:ext cx="2160242" cy="2664296"/>
          </a:xfrm>
          <a:prstGeom prst="bentArrow">
            <a:avLst>
              <a:gd name="adj1" fmla="val 8574"/>
              <a:gd name="adj2" fmla="val 17103"/>
              <a:gd name="adj3" fmla="val 11733"/>
              <a:gd name="adj4" fmla="val 6080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899592" y="2852936"/>
            <a:ext cx="1728192" cy="288032"/>
          </a:xfrm>
          <a:prstGeom prst="flowChartAlternateProcess">
            <a:avLst/>
          </a:prstGeom>
          <a:noFill/>
          <a:ln>
            <a:solidFill>
              <a:srgbClr val="00AC4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725659" y="1700808"/>
            <a:ext cx="4304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AC4E"/>
                </a:solidFill>
                <a:latin typeface="Bradley Hand ITC" pitchFamily="66" charset="0"/>
              </a:rPr>
              <a:t>analyze files in parallel</a:t>
            </a:r>
            <a:endParaRPr lang="he-IL" sz="3200" dirty="0">
              <a:solidFill>
                <a:srgbClr val="00AC4E"/>
              </a:solidFill>
            </a:endParaRPr>
          </a:p>
        </p:txBody>
      </p:sp>
      <p:cxnSp>
        <p:nvCxnSpPr>
          <p:cNvPr id="7" name="Elbow Connector 6"/>
          <p:cNvCxnSpPr>
            <a:stCxn id="5" idx="1"/>
            <a:endCxn id="4" idx="1"/>
          </p:cNvCxnSpPr>
          <p:nvPr/>
        </p:nvCxnSpPr>
        <p:spPr>
          <a:xfrm rot="10800000" flipV="1">
            <a:off x="899593" y="1993196"/>
            <a:ext cx="826067" cy="1003756"/>
          </a:xfrm>
          <a:prstGeom prst="bentConnector3">
            <a:avLst>
              <a:gd name="adj1" fmla="val 127673"/>
            </a:avLst>
          </a:prstGeom>
          <a:ln w="25400">
            <a:solidFill>
              <a:srgbClr val="00AC4E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3" name="Rounded Rectangle 22"/>
          <p:cNvSpPr/>
          <p:nvPr/>
        </p:nvSpPr>
        <p:spPr>
          <a:xfrm>
            <a:off x="2447765" y="4581134"/>
            <a:ext cx="4248472" cy="11521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cheap conflict detection</a:t>
            </a:r>
            <a:endParaRPr lang="he-IL" sz="25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6732240" y="3356996"/>
            <a:ext cx="1296144" cy="2160238"/>
          </a:xfrm>
          <a:prstGeom prst="bentArrow">
            <a:avLst>
              <a:gd name="adj1" fmla="val 12996"/>
              <a:gd name="adj2" fmla="val 22789"/>
              <a:gd name="adj3" fmla="val 16787"/>
              <a:gd name="adj4" fmla="val 6080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13" name="Right Arrow 12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19" name="Rounded Rectangle 18"/>
          <p:cNvSpPr/>
          <p:nvPr/>
        </p:nvSpPr>
        <p:spPr>
          <a:xfrm>
            <a:off x="2447765" y="1844830"/>
            <a:ext cx="4248472" cy="11521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sz="25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soundness</a:t>
            </a:r>
            <a:endParaRPr lang="he-IL" sz="25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16200000">
            <a:off x="3951225" y="3298630"/>
            <a:ext cx="1512166" cy="1052823"/>
          </a:xfrm>
          <a:prstGeom prst="bentArrow">
            <a:avLst>
              <a:gd name="adj1" fmla="val 12996"/>
              <a:gd name="adj2" fmla="val 37466"/>
              <a:gd name="adj3" fmla="val 41426"/>
              <a:gd name="adj4" fmla="val 7423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http://thresholdbristol.files.wordpress.com/2008/07/threshold-jan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228" y="1720521"/>
            <a:ext cx="3545544" cy="3653199"/>
          </a:xfrm>
          <a:prstGeom prst="rect">
            <a:avLst/>
          </a:prstGeom>
          <a:noFill/>
        </p:spPr>
      </p:pic>
      <p:pic>
        <p:nvPicPr>
          <p:cNvPr id="192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568" y="1484784"/>
            <a:ext cx="4982864" cy="412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  <p:sp>
        <p:nvSpPr>
          <p:cNvPr id="18" name="Flowchart: Merge 17"/>
          <p:cNvSpPr/>
          <p:nvPr/>
        </p:nvSpPr>
        <p:spPr>
          <a:xfrm>
            <a:off x="152216" y="260648"/>
            <a:ext cx="2232248" cy="108012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endParaRPr lang="en-US" dirty="0" smtClean="0"/>
          </a:p>
          <a:p>
            <a:pPr algn="ctr" rtl="0"/>
            <a:r>
              <a:rPr lang="en-US" dirty="0" smtClean="0"/>
              <a:t>user input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1043608" y="3429000"/>
            <a:ext cx="4536504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725659" y="1700808"/>
            <a:ext cx="3999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but.. (shared as local) </a:t>
            </a:r>
            <a:endParaRPr lang="he-IL" sz="3200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>
            <a:stCxn id="5" idx="1"/>
            <a:endCxn id="4" idx="1"/>
          </p:cNvCxnSpPr>
          <p:nvPr/>
        </p:nvCxnSpPr>
        <p:spPr>
          <a:xfrm rot="10800000" flipV="1">
            <a:off x="1043609" y="1993196"/>
            <a:ext cx="682051" cy="1579820"/>
          </a:xfrm>
          <a:prstGeom prst="bentConnector3">
            <a:avLst>
              <a:gd name="adj1" fmla="val 133517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Alternate Process 9"/>
          <p:cNvSpPr/>
          <p:nvPr/>
        </p:nvSpPr>
        <p:spPr>
          <a:xfrm>
            <a:off x="1043608" y="3717032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Elbow Connector 10"/>
          <p:cNvCxnSpPr>
            <a:stCxn id="5" idx="1"/>
            <a:endCxn id="10" idx="1"/>
          </p:cNvCxnSpPr>
          <p:nvPr/>
        </p:nvCxnSpPr>
        <p:spPr>
          <a:xfrm rot="10800000" flipV="1">
            <a:off x="1043609" y="1993196"/>
            <a:ext cx="682051" cy="1867852"/>
          </a:xfrm>
          <a:prstGeom prst="bentConnector3">
            <a:avLst>
              <a:gd name="adj1" fmla="val 133517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data</a:t>
            </a:r>
            <a:endParaRPr lang="he-IL" dirty="0"/>
          </a:p>
        </p:txBody>
      </p:sp>
      <p:sp>
        <p:nvSpPr>
          <p:cNvPr id="12" name="Oval 11"/>
          <p:cNvSpPr/>
          <p:nvPr/>
        </p:nvSpPr>
        <p:spPr>
          <a:xfrm>
            <a:off x="1403648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9552" y="3617733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23728" y="3617733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691682" y="5085189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5" name="Curved Connector 24"/>
          <p:cNvCxnSpPr>
            <a:stCxn id="22" idx="0"/>
            <a:endCxn id="12" idx="4"/>
          </p:cNvCxnSpPr>
          <p:nvPr/>
        </p:nvCxnSpPr>
        <p:spPr>
          <a:xfrm rot="16200000" flipV="1">
            <a:off x="1993362" y="2911298"/>
            <a:ext cx="692782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2" idx="4"/>
            <a:endCxn id="21" idx="0"/>
          </p:cNvCxnSpPr>
          <p:nvPr/>
        </p:nvCxnSpPr>
        <p:spPr>
          <a:xfrm rot="5400000">
            <a:off x="1201276" y="2839295"/>
            <a:ext cx="692782" cy="86409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2" idx="4"/>
            <a:endCxn id="23" idx="0"/>
          </p:cNvCxnSpPr>
          <p:nvPr/>
        </p:nvCxnSpPr>
        <p:spPr>
          <a:xfrm rot="5400000">
            <a:off x="2290103" y="4675497"/>
            <a:ext cx="387335" cy="43204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data</a:t>
            </a:r>
            <a:endParaRPr lang="he-IL" dirty="0"/>
          </a:p>
        </p:txBody>
      </p:sp>
      <p:sp>
        <p:nvSpPr>
          <p:cNvPr id="12" name="Oval 11"/>
          <p:cNvSpPr/>
          <p:nvPr/>
        </p:nvSpPr>
        <p:spPr>
          <a:xfrm>
            <a:off x="1403648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788027" y="2060846"/>
          <a:ext cx="3647726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23863"/>
                <a:gridCol w="1823863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…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…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812707" y="3972666"/>
          <a:ext cx="3647726" cy="18541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23863"/>
                <a:gridCol w="1823863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neighbor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3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…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…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539552" y="3617733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23728" y="3617733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691682" y="5085189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5" name="Curved Connector 24"/>
          <p:cNvCxnSpPr>
            <a:stCxn id="22" idx="0"/>
            <a:endCxn id="12" idx="4"/>
          </p:cNvCxnSpPr>
          <p:nvPr/>
        </p:nvCxnSpPr>
        <p:spPr>
          <a:xfrm rot="16200000" flipV="1">
            <a:off x="1993362" y="2911298"/>
            <a:ext cx="692782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2" idx="4"/>
            <a:endCxn id="21" idx="0"/>
          </p:cNvCxnSpPr>
          <p:nvPr/>
        </p:nvCxnSpPr>
        <p:spPr>
          <a:xfrm rot="5400000">
            <a:off x="1201276" y="2839295"/>
            <a:ext cx="692782" cy="86409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2" idx="4"/>
            <a:endCxn id="23" idx="0"/>
          </p:cNvCxnSpPr>
          <p:nvPr/>
        </p:nvCxnSpPr>
        <p:spPr>
          <a:xfrm rot="5400000">
            <a:off x="2290103" y="4675497"/>
            <a:ext cx="387335" cy="43204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274638"/>
            <a:ext cx="8229601" cy="1142999"/>
          </a:xfrm>
        </p:spPr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operations</a:t>
            </a:r>
            <a:endParaRPr lang="he-IL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580111" y="1556791"/>
          <a:ext cx="2880322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2115039" y="1440077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0862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15" idx="2"/>
            <a:endCxn id="17" idx="6"/>
          </p:cNvCxnSpPr>
          <p:nvPr/>
        </p:nvCxnSpPr>
        <p:spPr>
          <a:xfrm rot="10800000" flipV="1">
            <a:off x="1682992" y="1980133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274638"/>
            <a:ext cx="8229601" cy="1142999"/>
          </a:xfrm>
        </p:spPr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operations</a:t>
            </a:r>
            <a:endParaRPr lang="he-IL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580111" y="1556791"/>
          <a:ext cx="2880322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2115039" y="1440077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0862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15" idx="2"/>
            <a:endCxn id="17" idx="6"/>
          </p:cNvCxnSpPr>
          <p:nvPr/>
        </p:nvCxnSpPr>
        <p:spPr>
          <a:xfrm rot="10800000" flipV="1">
            <a:off x="1682992" y="1980133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3284984"/>
            <a:ext cx="3168357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addnode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 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  <a:cs typeface="Consolas" pitchFamily="49" charset="0"/>
              </a:rPr>
              <a:t>nodes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.add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274638"/>
            <a:ext cx="8229601" cy="1142999"/>
          </a:xfrm>
        </p:spPr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operations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3284984"/>
            <a:ext cx="3168357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addnode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 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  <a:cs typeface="Consolas" pitchFamily="49" charset="0"/>
              </a:rPr>
              <a:t>nodes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.add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580111" y="1556791"/>
          <a:ext cx="2880322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580112" y="3284984"/>
            <a:ext cx="3168352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insert</a:t>
            </a:r>
            <a:r>
              <a:rPr lang="en-US" dirty="0" smtClean="0">
                <a:latin typeface="Consolas" pitchFamily="49" charset="0"/>
              </a:rPr>
              <a:t> &lt;</a:t>
            </a:r>
            <a:r>
              <a:rPr lang="en-US" dirty="0" err="1" smtClean="0">
                <a:latin typeface="Consolas" pitchFamily="49" charset="0"/>
              </a:rPr>
              <a:t>n.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</a:rPr>
              <a:t>d</a:t>
            </a:r>
            <a:r>
              <a:rPr lang="en-US" dirty="0" err="1" smtClean="0">
                <a:latin typeface="Consolas" pitchFamily="49" charset="0"/>
              </a:rPr>
              <a:t>,n</a:t>
            </a:r>
            <a:r>
              <a:rPr lang="en-US" dirty="0" smtClean="0">
                <a:latin typeface="Consolas" pitchFamily="49" charset="0"/>
              </a:rPr>
              <a:t>&gt; </a:t>
            </a:r>
          </a:p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into</a:t>
            </a:r>
            <a:r>
              <a:rPr lang="en-US" dirty="0" smtClean="0">
                <a:latin typeface="Consolas" pitchFamily="49" charset="0"/>
              </a:rPr>
              <a:t> “nodes”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15039" y="1440077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0862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15" idx="2"/>
            <a:endCxn id="17" idx="6"/>
          </p:cNvCxnSpPr>
          <p:nvPr/>
        </p:nvCxnSpPr>
        <p:spPr>
          <a:xfrm rot="10800000" flipV="1">
            <a:off x="1682992" y="1980133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274638"/>
            <a:ext cx="8229601" cy="1142999"/>
          </a:xfrm>
        </p:spPr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operations</a:t>
            </a:r>
            <a:endParaRPr lang="he-IL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580111" y="1556791"/>
          <a:ext cx="2880322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2115039" y="1440077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0862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15" idx="2"/>
            <a:endCxn id="17" idx="6"/>
          </p:cNvCxnSpPr>
          <p:nvPr/>
        </p:nvCxnSpPr>
        <p:spPr>
          <a:xfrm rot="10800000" flipV="1">
            <a:off x="1682992" y="1980133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115039" y="4221095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0862" y="4625848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39" name="Curved Connector 38"/>
          <p:cNvCxnSpPr>
            <a:stCxn id="37" idx="2"/>
            <a:endCxn id="38" idx="6"/>
          </p:cNvCxnSpPr>
          <p:nvPr/>
        </p:nvCxnSpPr>
        <p:spPr>
          <a:xfrm rot="10800000" flipV="1">
            <a:off x="1682992" y="4761146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538974" y="5445232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n.d:n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284984"/>
            <a:ext cx="3168357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addnode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 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  <a:cs typeface="Consolas" pitchFamily="49" charset="0"/>
              </a:rPr>
              <a:t>nodes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.add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3284984"/>
            <a:ext cx="3168352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insert</a:t>
            </a:r>
            <a:r>
              <a:rPr lang="en-US" dirty="0" smtClean="0">
                <a:latin typeface="Consolas" pitchFamily="49" charset="0"/>
              </a:rPr>
              <a:t> &lt;</a:t>
            </a:r>
            <a:r>
              <a:rPr lang="en-US" dirty="0" err="1" smtClean="0">
                <a:latin typeface="Consolas" pitchFamily="49" charset="0"/>
              </a:rPr>
              <a:t>n.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</a:rPr>
              <a:t>d</a:t>
            </a:r>
            <a:r>
              <a:rPr lang="en-US" dirty="0" err="1" smtClean="0">
                <a:latin typeface="Consolas" pitchFamily="49" charset="0"/>
              </a:rPr>
              <a:t>,n</a:t>
            </a:r>
            <a:r>
              <a:rPr lang="en-US" dirty="0" smtClean="0">
                <a:latin typeface="Consolas" pitchFamily="49" charset="0"/>
              </a:rPr>
              <a:t>&gt; </a:t>
            </a:r>
          </a:p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into</a:t>
            </a:r>
            <a:r>
              <a:rPr lang="en-US" dirty="0" smtClean="0">
                <a:latin typeface="Consolas" pitchFamily="49" charset="0"/>
              </a:rPr>
              <a:t> “nodes”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274638"/>
            <a:ext cx="8229601" cy="1142999"/>
          </a:xfrm>
        </p:spPr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spec: operations</a:t>
            </a:r>
            <a:endParaRPr lang="he-IL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580111" y="1556791"/>
          <a:ext cx="2880322" cy="11125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2115039" y="1440077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0862" y="1844830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15" idx="2"/>
            <a:endCxn id="17" idx="6"/>
          </p:cNvCxnSpPr>
          <p:nvPr/>
        </p:nvCxnSpPr>
        <p:spPr>
          <a:xfrm rot="10800000" flipV="1">
            <a:off x="1682992" y="1980133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580111" y="4537927"/>
          <a:ext cx="2880322" cy="14833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1"/>
                <a:gridCol w="1440161"/>
              </a:tblGrid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node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data</a:t>
                      </a:r>
                      <a:endParaRPr lang="he-IL" sz="18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1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 smtClean="0"/>
                        <a:t>n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v</a:t>
                      </a:r>
                      <a:r>
                        <a:rPr lang="en-US" sz="1800" baseline="-25000" dirty="0" smtClean="0"/>
                        <a:t>2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  <a:tr h="37083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 smtClean="0"/>
                        <a:t>n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err="1" smtClean="0"/>
                        <a:t>n.d</a:t>
                      </a:r>
                      <a:endParaRPr lang="he-IL" sz="1800" baseline="-25000" dirty="0"/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37" name="Oval 36"/>
          <p:cNvSpPr/>
          <p:nvPr/>
        </p:nvSpPr>
        <p:spPr>
          <a:xfrm>
            <a:off x="2115039" y="4221095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0862" y="4625848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cxnSp>
        <p:nvCxnSpPr>
          <p:cNvPr id="39" name="Curved Connector 38"/>
          <p:cNvCxnSpPr>
            <a:stCxn id="37" idx="2"/>
            <a:endCxn id="38" idx="6"/>
          </p:cNvCxnSpPr>
          <p:nvPr/>
        </p:nvCxnSpPr>
        <p:spPr>
          <a:xfrm rot="10800000" flipV="1">
            <a:off x="1682992" y="4761146"/>
            <a:ext cx="432049" cy="40475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538974" y="5445232"/>
            <a:ext cx="1152127" cy="1080121"/>
          </a:xfrm>
          <a:prstGeom prst="ellipse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n.d:n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284984"/>
            <a:ext cx="3168357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addnode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 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  <a:cs typeface="Consolas" pitchFamily="49" charset="0"/>
              </a:rPr>
              <a:t>nodes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.add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3284984"/>
            <a:ext cx="3168352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insert</a:t>
            </a:r>
            <a:r>
              <a:rPr lang="en-US" dirty="0" smtClean="0">
                <a:latin typeface="Consolas" pitchFamily="49" charset="0"/>
              </a:rPr>
              <a:t> &lt;</a:t>
            </a:r>
            <a:r>
              <a:rPr lang="en-US" dirty="0" err="1" smtClean="0">
                <a:latin typeface="Consolas" pitchFamily="49" charset="0"/>
              </a:rPr>
              <a:t>n.</a:t>
            </a:r>
            <a:r>
              <a:rPr lang="en-US" dirty="0" err="1" smtClean="0">
                <a:solidFill>
                  <a:srgbClr val="3174C5"/>
                </a:solidFill>
                <a:latin typeface="Consolas" pitchFamily="49" charset="0"/>
              </a:rPr>
              <a:t>d</a:t>
            </a:r>
            <a:r>
              <a:rPr lang="en-US" dirty="0" err="1" smtClean="0">
                <a:latin typeface="Consolas" pitchFamily="49" charset="0"/>
              </a:rPr>
              <a:t>,n</a:t>
            </a:r>
            <a:r>
              <a:rPr lang="en-US" dirty="0" smtClean="0">
                <a:latin typeface="Consolas" pitchFamily="49" charset="0"/>
              </a:rPr>
              <a:t>&gt; </a:t>
            </a:r>
          </a:p>
          <a:p>
            <a:pPr algn="just" rtl="0"/>
            <a:r>
              <a:rPr lang="en-US" dirty="0" smtClean="0">
                <a:solidFill>
                  <a:srgbClr val="C00000"/>
                </a:solidFill>
                <a:latin typeface="Consolas" pitchFamily="49" charset="0"/>
              </a:rPr>
              <a:t>into</a:t>
            </a:r>
            <a:r>
              <a:rPr lang="en-US" dirty="0" smtClean="0">
                <a:latin typeface="Consolas" pitchFamily="49" charset="0"/>
              </a:rPr>
              <a:t> “nodes”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grpSp>
        <p:nvGrpSpPr>
          <p:cNvPr id="8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57" name="Double Bracket 56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</p:txBody>
      </p:sp>
      <p:sp>
        <p:nvSpPr>
          <p:cNvPr id="57" name="Double Bracket 56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1043608" y="3429000"/>
            <a:ext cx="4536504" cy="288032"/>
          </a:xfrm>
          <a:prstGeom prst="flowChartAlternateProcess">
            <a:avLst/>
          </a:prstGeom>
          <a:noFill/>
          <a:ln>
            <a:solidFill>
              <a:srgbClr val="00AC4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725659" y="1700808"/>
            <a:ext cx="5397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AC4E"/>
                </a:solidFill>
                <a:latin typeface="Bradley Hand ITC" pitchFamily="66" charset="0"/>
              </a:rPr>
              <a:t>hmm.. can’t we “localize” </a:t>
            </a:r>
            <a:r>
              <a:rPr lang="en-US" sz="3200" dirty="0" err="1" smtClean="0">
                <a:solidFill>
                  <a:srgbClr val="00AC4E"/>
                </a:solidFill>
                <a:latin typeface="Consolas" pitchFamily="49" charset="0"/>
                <a:cs typeface="Consolas" pitchFamily="49" charset="0"/>
              </a:rPr>
              <a:t>ctx</a:t>
            </a:r>
            <a:r>
              <a:rPr lang="en-US" sz="3200" b="1" dirty="0" smtClean="0">
                <a:solidFill>
                  <a:srgbClr val="00AC4E"/>
                </a:solidFill>
                <a:latin typeface="Bradley Hand ITC" pitchFamily="66" charset="0"/>
              </a:rPr>
              <a:t>?</a:t>
            </a:r>
            <a:endParaRPr lang="he-IL" sz="3200" dirty="0">
              <a:solidFill>
                <a:srgbClr val="00AC4E"/>
              </a:solidFill>
              <a:latin typeface="Consolas" pitchFamily="49" charset="0"/>
            </a:endParaRPr>
          </a:p>
        </p:txBody>
      </p:sp>
      <p:cxnSp>
        <p:nvCxnSpPr>
          <p:cNvPr id="7" name="Elbow Connector 6"/>
          <p:cNvCxnSpPr>
            <a:stCxn id="5" idx="1"/>
            <a:endCxn id="4" idx="1"/>
          </p:cNvCxnSpPr>
          <p:nvPr/>
        </p:nvCxnSpPr>
        <p:spPr>
          <a:xfrm rot="10800000" flipV="1">
            <a:off x="1043609" y="1993196"/>
            <a:ext cx="682051" cy="1579820"/>
          </a:xfrm>
          <a:prstGeom prst="bentConnector3">
            <a:avLst>
              <a:gd name="adj1" fmla="val 133517"/>
            </a:avLst>
          </a:prstGeom>
          <a:ln w="25400">
            <a:solidFill>
              <a:srgbClr val="00AC4E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Alternate Process 9"/>
          <p:cNvSpPr/>
          <p:nvPr/>
        </p:nvSpPr>
        <p:spPr>
          <a:xfrm>
            <a:off x="1043608" y="3717032"/>
            <a:ext cx="5760640" cy="288032"/>
          </a:xfrm>
          <a:prstGeom prst="flowChartAlternateProcess">
            <a:avLst/>
          </a:prstGeom>
          <a:noFill/>
          <a:ln>
            <a:solidFill>
              <a:srgbClr val="00AC4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Elbow Connector 10"/>
          <p:cNvCxnSpPr>
            <a:stCxn id="5" idx="1"/>
            <a:endCxn id="10" idx="1"/>
          </p:cNvCxnSpPr>
          <p:nvPr/>
        </p:nvCxnSpPr>
        <p:spPr>
          <a:xfrm rot="10800000" flipV="1">
            <a:off x="1043609" y="1993196"/>
            <a:ext cx="682051" cy="1867852"/>
          </a:xfrm>
          <a:prstGeom prst="bentConnector3">
            <a:avLst>
              <a:gd name="adj1" fmla="val 133517"/>
            </a:avLst>
          </a:prstGeom>
          <a:ln w="25400">
            <a:solidFill>
              <a:srgbClr val="00AC4E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uble Bracket 16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969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3136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2412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uble Bracket 19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uble Bracket 37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39" name="Double Bracket 3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uble Bracket 28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36" name="Double Bracket 35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main loop of PMD</a:t>
            </a:r>
            <a:endParaRPr lang="he-IL" dirty="0"/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2423120"/>
            <a:ext cx="7458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75656" y="1415678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not so fast.. (happens sometimes, deep down the stack)</a:t>
            </a:r>
            <a:endParaRPr lang="he-IL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115616" y="5705960"/>
            <a:ext cx="5760640" cy="288032"/>
          </a:xfrm>
          <a:prstGeom prst="flowChartAlternateProcess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Elbow Connector 10"/>
          <p:cNvCxnSpPr>
            <a:stCxn id="5" idx="1"/>
            <a:endCxn id="10" idx="1"/>
          </p:cNvCxnSpPr>
          <p:nvPr/>
        </p:nvCxnSpPr>
        <p:spPr>
          <a:xfrm rot="10800000" flipV="1">
            <a:off x="1115616" y="1954286"/>
            <a:ext cx="360040" cy="3895689"/>
          </a:xfrm>
          <a:prstGeom prst="bentConnector3">
            <a:avLst>
              <a:gd name="adj1" fmla="val 163493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969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5212467" y="4090724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1" idx="3"/>
            <a:endCxn id="30" idx="3"/>
          </p:cNvCxnSpPr>
          <p:nvPr/>
        </p:nvCxnSpPr>
        <p:spPr>
          <a:xfrm flipH="1" flipV="1">
            <a:off x="6732240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uble Bracket 28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36" name="Double Bracket 35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5212467" y="4090724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1" idx="3"/>
            <a:endCxn id="30" idx="3"/>
          </p:cNvCxnSpPr>
          <p:nvPr/>
        </p:nvCxnSpPr>
        <p:spPr>
          <a:xfrm flipH="1" flipV="1">
            <a:off x="6732240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uble Bracket 27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5212467" y="4090724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2" name="Rounded Rectangle 31"/>
          <p:cNvSpPr/>
          <p:nvPr/>
        </p:nvSpPr>
        <p:spPr>
          <a:xfrm>
            <a:off x="4706139" y="46569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1" idx="3"/>
            <a:endCxn id="30" idx="3"/>
          </p:cNvCxnSpPr>
          <p:nvPr/>
        </p:nvCxnSpPr>
        <p:spPr>
          <a:xfrm flipH="1" flipV="1">
            <a:off x="6732240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2" idx="3"/>
            <a:endCxn id="31" idx="3"/>
          </p:cNvCxnSpPr>
          <p:nvPr/>
        </p:nvCxnSpPr>
        <p:spPr>
          <a:xfrm flipV="1">
            <a:off x="6369930" y="4196853"/>
            <a:ext cx="506328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uble Bracket 27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baseline="-250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sequence mining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725449"/>
            <a:ext cx="4032449" cy="1261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test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algn="just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b="1" i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5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6" y="3437416"/>
            <a:ext cx="648072" cy="2880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endParaRPr lang="he-IL" b="1" i="1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419873" y="1628801"/>
            <a:ext cx="2304256" cy="576066"/>
            <a:chOff x="3563888" y="1628800"/>
            <a:chExt cx="2304256" cy="576064"/>
          </a:xfrm>
        </p:grpSpPr>
        <p:sp>
          <p:nvSpPr>
            <p:cNvPr id="9" name="Oval 8"/>
            <p:cNvSpPr/>
            <p:nvPr/>
          </p:nvSpPr>
          <p:spPr>
            <a:xfrm>
              <a:off x="3563888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he-IL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292080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he-IL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27984" y="1628800"/>
              <a:ext cx="576064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 smtClean="0"/>
                <a:t>u</a:t>
              </a:r>
              <a:endParaRPr lang="he-IL" baseline="-25000" dirty="0"/>
            </a:p>
          </p:txBody>
        </p:sp>
        <p:cxnSp>
          <p:nvCxnSpPr>
            <p:cNvPr id="12" name="Straight Arrow Connector 11"/>
            <p:cNvCxnSpPr>
              <a:stCxn id="10" idx="2"/>
              <a:endCxn id="11" idx="6"/>
            </p:cNvCxnSpPr>
            <p:nvPr/>
          </p:nvCxnSpPr>
          <p:spPr>
            <a:xfrm flipH="1">
              <a:off x="5004048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6"/>
            </p:cNvCxnSpPr>
            <p:nvPr/>
          </p:nvCxnSpPr>
          <p:spPr>
            <a:xfrm flipH="1">
              <a:off x="4139952" y="1916832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843809" y="1620089"/>
            <a:ext cx="530826" cy="600120"/>
          </a:xfrm>
          <a:prstGeom prst="rect">
            <a:avLst/>
          </a:prstGeom>
          <a:noFill/>
        </p:spPr>
        <p:txBody>
          <a:bodyPr wrap="none" lIns="91396" tIns="45698" rIns="91396" bIns="45698" rtlCol="1">
            <a:spAutoFit/>
          </a:bodyPr>
          <a:lstStyle/>
          <a:p>
            <a:pPr algn="l" rtl="0"/>
            <a:r>
              <a:rPr lang="en-US" sz="33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sz="3300" dirty="0" smtClean="0"/>
              <a:t>:</a:t>
            </a:r>
            <a:endParaRPr lang="he-IL" sz="3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33" y="2638651"/>
            <a:ext cx="8424935" cy="677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G’ = G</a:t>
            </a:r>
          </a:p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(e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…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SortEdgesByDecreasingWeight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533" y="5071537"/>
            <a:ext cx="8424935" cy="384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96" tIns="45698" rIns="91396" bIns="45698" rtlCol="1">
            <a:spAutoFit/>
          </a:bodyPr>
          <a:lstStyle/>
          <a:p>
            <a:pPr algn="just" rtl="0"/>
            <a:r>
              <a:rPr lang="en-US" dirty="0" smtClean="0">
                <a:latin typeface="Consolas" pitchFamily="49" charset="0"/>
                <a:cs typeface="Consolas" pitchFamily="49" charset="0"/>
              </a:rPr>
              <a:t>return G’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08409" y="3802689"/>
            <a:ext cx="2023832" cy="22590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5212467" y="4090724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2" name="Rounded Rectangle 31"/>
          <p:cNvSpPr/>
          <p:nvPr/>
        </p:nvSpPr>
        <p:spPr>
          <a:xfrm>
            <a:off x="4706139" y="4656902"/>
            <a:ext cx="1663791" cy="21225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3" name="Rounded Rectangle 32"/>
          <p:cNvSpPr/>
          <p:nvPr/>
        </p:nvSpPr>
        <p:spPr>
          <a:xfrm>
            <a:off x="325803" y="3802689"/>
            <a:ext cx="2023832" cy="225904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4" name="Rounded Rectangle 33"/>
          <p:cNvSpPr/>
          <p:nvPr/>
        </p:nvSpPr>
        <p:spPr>
          <a:xfrm>
            <a:off x="829860" y="4090724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323533" y="4656902"/>
            <a:ext cx="1663791" cy="21225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/>
            <a:endParaRPr lang="he-IL"/>
          </a:p>
        </p:txBody>
      </p:sp>
      <p:cxnSp>
        <p:nvCxnSpPr>
          <p:cNvPr id="41" name="Curved Connector 40"/>
          <p:cNvCxnSpPr>
            <a:stCxn id="34" idx="3"/>
            <a:endCxn id="33" idx="3"/>
          </p:cNvCxnSpPr>
          <p:nvPr/>
        </p:nvCxnSpPr>
        <p:spPr>
          <a:xfrm flipH="1" flipV="1">
            <a:off x="2349631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3"/>
            <a:endCxn id="34" idx="3"/>
          </p:cNvCxnSpPr>
          <p:nvPr/>
        </p:nvCxnSpPr>
        <p:spPr>
          <a:xfrm flipV="1">
            <a:off x="1987324" y="4196853"/>
            <a:ext cx="506327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1"/>
            <a:endCxn id="35" idx="3"/>
          </p:cNvCxnSpPr>
          <p:nvPr/>
        </p:nvCxnSpPr>
        <p:spPr>
          <a:xfrm rot="10800000" flipV="1">
            <a:off x="1987325" y="3915641"/>
            <a:ext cx="2721085" cy="8473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1" idx="3"/>
            <a:endCxn id="30" idx="3"/>
          </p:cNvCxnSpPr>
          <p:nvPr/>
        </p:nvCxnSpPr>
        <p:spPr>
          <a:xfrm flipH="1" flipV="1">
            <a:off x="6732240" y="3915647"/>
            <a:ext cx="144017" cy="281208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2" idx="3"/>
            <a:endCxn id="31" idx="3"/>
          </p:cNvCxnSpPr>
          <p:nvPr/>
        </p:nvCxnSpPr>
        <p:spPr>
          <a:xfrm flipV="1">
            <a:off x="6369930" y="4196853"/>
            <a:ext cx="506328" cy="566178"/>
          </a:xfrm>
          <a:prstGeom prst="curvedConnector3">
            <a:avLst>
              <a:gd name="adj1" fmla="val 1451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uble Bracket 27"/>
          <p:cNvSpPr/>
          <p:nvPr/>
        </p:nvSpPr>
        <p:spPr>
          <a:xfrm>
            <a:off x="1602259" y="580526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29" name="Double Bracket 28"/>
          <p:cNvSpPr/>
          <p:nvPr/>
        </p:nvSpPr>
        <p:spPr>
          <a:xfrm>
            <a:off x="1591435" y="6237314"/>
            <a:ext cx="5961132" cy="3600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AddEdge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he-IL" baseline="-250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</a:t>
            </a:r>
            <a:r>
              <a:rPr lang="en-US" dirty="0" smtClean="0"/>
              <a:t> flow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1943711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consult sequence cache when attempting to commit a transaction 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287527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find candidate sequences via profiling</a:t>
            </a:r>
          </a:p>
          <a:p>
            <a:pPr marL="342741" indent="-342741" algn="l" rtl="0"/>
            <a:r>
              <a:rPr lang="en-US" b="1" i="1" dirty="0" smtClean="0"/>
              <a:t>*ST runs</a:t>
            </a:r>
          </a:p>
          <a:p>
            <a:pPr marL="342741" indent="-342741" algn="l" rtl="0"/>
            <a:r>
              <a:rPr lang="en-US" b="1" i="1" dirty="0" smtClean="0"/>
              <a:t>*single locations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9893" y="1412775"/>
            <a:ext cx="1944216" cy="18722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test sequences for </a:t>
            </a:r>
            <a:r>
              <a:rPr lang="en-US" dirty="0" err="1" smtClean="0"/>
              <a:t>commutativity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6912261" y="1412775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cache (generalized version) of commutative sequences</a:t>
            </a:r>
            <a:endParaRPr lang="he-IL" dirty="0"/>
          </a:p>
        </p:txBody>
      </p:sp>
      <p:sp>
        <p:nvSpPr>
          <p:cNvPr id="16" name="Right Arrow 15"/>
          <p:cNvSpPr/>
          <p:nvPr/>
        </p:nvSpPr>
        <p:spPr>
          <a:xfrm>
            <a:off x="2303752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616120" y="1772818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18" y="3318089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offline</a:t>
            </a:r>
            <a:endParaRPr lang="he-IL" sz="49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18" y="6126403"/>
            <a:ext cx="2736305" cy="846341"/>
          </a:xfrm>
          <a:prstGeom prst="rect">
            <a:avLst/>
          </a:prstGeom>
          <a:noFill/>
        </p:spPr>
        <p:txBody>
          <a:bodyPr wrap="square" lIns="91396" tIns="45698" rIns="91396" bIns="45698" rtlCol="1">
            <a:spAutoFit/>
          </a:bodyPr>
          <a:lstStyle/>
          <a:p>
            <a:pPr algn="l" rtl="0"/>
            <a:r>
              <a:rPr lang="en-US" sz="4900" b="1" dirty="0" smtClean="0">
                <a:latin typeface="Bradley Hand ITC" pitchFamily="66" charset="0"/>
              </a:rPr>
              <a:t>online</a:t>
            </a:r>
            <a:endParaRPr lang="he-IL" sz="49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4211960" y="2197265"/>
            <a:ext cx="720082" cy="3327577"/>
          </a:xfrm>
          <a:prstGeom prst="rightArrow">
            <a:avLst>
              <a:gd name="adj1" fmla="val 72148"/>
              <a:gd name="adj2" fmla="val 1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59936" y="4567481"/>
            <a:ext cx="1224135" cy="10217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miss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6077" y="4221088"/>
            <a:ext cx="1944216" cy="1872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6" tIns="45698" rIns="91396" bIns="45698" rtlCol="1" anchor="ctr"/>
          <a:lstStyle/>
          <a:p>
            <a:pPr algn="ctr" rtl="0"/>
            <a:r>
              <a:rPr lang="en-US" dirty="0" smtClean="0"/>
              <a:t>perform write-set detection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/>
          </a:p>
        </p:txBody>
      </p:sp>
      <p:grpSp>
        <p:nvGrpSpPr>
          <p:cNvPr id="7" name="Group 40"/>
          <p:cNvGrpSpPr/>
          <p:nvPr/>
        </p:nvGrpSpPr>
        <p:grpSpPr>
          <a:xfrm>
            <a:off x="287524" y="1924290"/>
            <a:ext cx="8568952" cy="712622"/>
            <a:chOff x="251520" y="1348226"/>
            <a:chExt cx="8568952" cy="712622"/>
          </a:xfrm>
        </p:grpSpPr>
        <p:grpSp>
          <p:nvGrpSpPr>
            <p:cNvPr id="8" name="Group 10"/>
            <p:cNvGrpSpPr/>
            <p:nvPr/>
          </p:nvGrpSpPr>
          <p:grpSpPr>
            <a:xfrm>
              <a:off x="251520" y="1348226"/>
              <a:ext cx="4104456" cy="712622"/>
              <a:chOff x="165864" y="1628800"/>
              <a:chExt cx="8759794" cy="360040"/>
            </a:xfrm>
          </p:grpSpPr>
          <p:sp>
            <p:nvSpPr>
              <p:cNvPr id="12" name="Double Bracket 11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6" name="Double Bracket 15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4716016" y="1348226"/>
              <a:ext cx="4104456" cy="712622"/>
              <a:chOff x="165864" y="1628800"/>
              <a:chExt cx="8759794" cy="360040"/>
            </a:xfrm>
          </p:grpSpPr>
          <p:sp>
            <p:nvSpPr>
              <p:cNvPr id="37" name="Double Bracket 36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8" name="Double Bracket 37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smtClean="0">
                    <a:latin typeface="Consolas" pitchFamily="49" charset="0"/>
                    <a:cs typeface="Consolas" pitchFamily="49" charset="0"/>
                  </a:rPr>
                  <a:t>v</a:t>
                </a:r>
                <a:r>
                  <a:rPr lang="en-US" sz="1500" b="1" i="1" baseline="-250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/>
          </a:p>
        </p:txBody>
      </p:sp>
      <p:grpSp>
        <p:nvGrpSpPr>
          <p:cNvPr id="7" name="Group 40"/>
          <p:cNvGrpSpPr/>
          <p:nvPr/>
        </p:nvGrpSpPr>
        <p:grpSpPr>
          <a:xfrm>
            <a:off x="287524" y="1924290"/>
            <a:ext cx="8568952" cy="712622"/>
            <a:chOff x="251520" y="1348226"/>
            <a:chExt cx="8568952" cy="712622"/>
          </a:xfrm>
        </p:grpSpPr>
        <p:grpSp>
          <p:nvGrpSpPr>
            <p:cNvPr id="8" name="Group 10"/>
            <p:cNvGrpSpPr/>
            <p:nvPr/>
          </p:nvGrpSpPr>
          <p:grpSpPr>
            <a:xfrm>
              <a:off x="251520" y="1348226"/>
              <a:ext cx="4104456" cy="712622"/>
              <a:chOff x="165864" y="1628800"/>
              <a:chExt cx="8759794" cy="360040"/>
            </a:xfrm>
          </p:grpSpPr>
          <p:sp>
            <p:nvSpPr>
              <p:cNvPr id="12" name="Double Bracket 11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6" name="Double Bracket 15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4716016" y="1348226"/>
              <a:ext cx="4104456" cy="712622"/>
              <a:chOff x="165864" y="1628800"/>
              <a:chExt cx="8759794" cy="360040"/>
            </a:xfrm>
          </p:grpSpPr>
          <p:sp>
            <p:nvSpPr>
              <p:cNvPr id="37" name="Double Bracket 36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8" name="Double Bracket 37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/>
          </a:p>
        </p:txBody>
      </p:sp>
      <p:grpSp>
        <p:nvGrpSpPr>
          <p:cNvPr id="3" name="Group 41"/>
          <p:cNvGrpSpPr/>
          <p:nvPr/>
        </p:nvGrpSpPr>
        <p:grpSpPr>
          <a:xfrm>
            <a:off x="1655677" y="2780928"/>
            <a:ext cx="5832647" cy="648072"/>
            <a:chOff x="1547664" y="2852936"/>
            <a:chExt cx="5832647" cy="648072"/>
          </a:xfrm>
        </p:grpSpPr>
        <p:sp>
          <p:nvSpPr>
            <p:cNvPr id="33" name="Down Arrow 32"/>
            <p:cNvSpPr/>
            <p:nvPr/>
          </p:nvSpPr>
          <p:spPr>
            <a:xfrm>
              <a:off x="154766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22818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287202" y="3501008"/>
            <a:ext cx="8569596" cy="2664306"/>
            <a:chOff x="251520" y="2924943"/>
            <a:chExt cx="8569596" cy="2664306"/>
          </a:xfrm>
        </p:grpSpPr>
        <p:grpSp>
          <p:nvGrpSpPr>
            <p:cNvPr id="5" name="Group 20"/>
            <p:cNvGrpSpPr/>
            <p:nvPr/>
          </p:nvGrpSpPr>
          <p:grpSpPr>
            <a:xfrm>
              <a:off x="251520" y="2924952"/>
              <a:ext cx="4093152" cy="2664297"/>
              <a:chOff x="910897" y="2924952"/>
              <a:chExt cx="4093152" cy="266429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573191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744504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9"/>
            <p:cNvGrpSpPr/>
            <p:nvPr/>
          </p:nvGrpSpPr>
          <p:grpSpPr>
            <a:xfrm>
              <a:off x="4727964" y="2924943"/>
              <a:ext cx="4093152" cy="2664297"/>
              <a:chOff x="910897" y="2924952"/>
              <a:chExt cx="4093152" cy="266429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586839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771800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40"/>
          <p:cNvGrpSpPr/>
          <p:nvPr/>
        </p:nvGrpSpPr>
        <p:grpSpPr>
          <a:xfrm>
            <a:off x="287524" y="1924290"/>
            <a:ext cx="8568952" cy="712622"/>
            <a:chOff x="251520" y="1348226"/>
            <a:chExt cx="8568952" cy="712622"/>
          </a:xfrm>
        </p:grpSpPr>
        <p:grpSp>
          <p:nvGrpSpPr>
            <p:cNvPr id="8" name="Group 10"/>
            <p:cNvGrpSpPr/>
            <p:nvPr/>
          </p:nvGrpSpPr>
          <p:grpSpPr>
            <a:xfrm>
              <a:off x="251520" y="1348226"/>
              <a:ext cx="4104456" cy="712622"/>
              <a:chOff x="165864" y="1628800"/>
              <a:chExt cx="8759794" cy="360040"/>
            </a:xfrm>
          </p:grpSpPr>
          <p:sp>
            <p:nvSpPr>
              <p:cNvPr id="12" name="Double Bracket 11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6" name="Double Bracket 15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4716016" y="1348226"/>
              <a:ext cx="4104456" cy="712622"/>
              <a:chOff x="165864" y="1628800"/>
              <a:chExt cx="8759794" cy="360040"/>
            </a:xfrm>
          </p:grpSpPr>
          <p:sp>
            <p:nvSpPr>
              <p:cNvPr id="37" name="Double Bracket 36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8" name="Double Bracket 37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/>
          </a:p>
        </p:txBody>
      </p:sp>
      <p:grpSp>
        <p:nvGrpSpPr>
          <p:cNvPr id="3" name="Group 41"/>
          <p:cNvGrpSpPr/>
          <p:nvPr/>
        </p:nvGrpSpPr>
        <p:grpSpPr>
          <a:xfrm>
            <a:off x="1655677" y="2780928"/>
            <a:ext cx="5832647" cy="648072"/>
            <a:chOff x="1547664" y="2852936"/>
            <a:chExt cx="5832647" cy="648072"/>
          </a:xfrm>
        </p:grpSpPr>
        <p:sp>
          <p:nvSpPr>
            <p:cNvPr id="33" name="Down Arrow 32"/>
            <p:cNvSpPr/>
            <p:nvPr/>
          </p:nvSpPr>
          <p:spPr>
            <a:xfrm>
              <a:off x="154766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22818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287202" y="3501008"/>
            <a:ext cx="8569596" cy="2664306"/>
            <a:chOff x="251520" y="2924943"/>
            <a:chExt cx="8569596" cy="2664306"/>
          </a:xfrm>
        </p:grpSpPr>
        <p:grpSp>
          <p:nvGrpSpPr>
            <p:cNvPr id="5" name="Group 20"/>
            <p:cNvGrpSpPr/>
            <p:nvPr/>
          </p:nvGrpSpPr>
          <p:grpSpPr>
            <a:xfrm>
              <a:off x="251520" y="2924952"/>
              <a:ext cx="4093152" cy="2664297"/>
              <a:chOff x="910897" y="2924952"/>
              <a:chExt cx="4093152" cy="266429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573191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744504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9"/>
            <p:cNvGrpSpPr/>
            <p:nvPr/>
          </p:nvGrpSpPr>
          <p:grpSpPr>
            <a:xfrm>
              <a:off x="4727964" y="2924943"/>
              <a:ext cx="4093152" cy="2664297"/>
              <a:chOff x="910897" y="2924952"/>
              <a:chExt cx="4093152" cy="266429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586839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771800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40"/>
          <p:cNvGrpSpPr/>
          <p:nvPr/>
        </p:nvGrpSpPr>
        <p:grpSpPr>
          <a:xfrm>
            <a:off x="287524" y="1924290"/>
            <a:ext cx="8568952" cy="712622"/>
            <a:chOff x="251520" y="1348226"/>
            <a:chExt cx="8568952" cy="712622"/>
          </a:xfrm>
        </p:grpSpPr>
        <p:grpSp>
          <p:nvGrpSpPr>
            <p:cNvPr id="8" name="Group 10"/>
            <p:cNvGrpSpPr/>
            <p:nvPr/>
          </p:nvGrpSpPr>
          <p:grpSpPr>
            <a:xfrm>
              <a:off x="251520" y="1348226"/>
              <a:ext cx="4104456" cy="712622"/>
              <a:chOff x="165864" y="1628800"/>
              <a:chExt cx="8759794" cy="360040"/>
            </a:xfrm>
          </p:grpSpPr>
          <p:sp>
            <p:nvSpPr>
              <p:cNvPr id="12" name="Double Bracket 11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6" name="Double Bracket 15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4716016" y="1348226"/>
              <a:ext cx="4104456" cy="712622"/>
              <a:chOff x="165864" y="1628800"/>
              <a:chExt cx="8759794" cy="360040"/>
            </a:xfrm>
          </p:grpSpPr>
          <p:sp>
            <p:nvSpPr>
              <p:cNvPr id="37" name="Double Bracket 36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8" name="Double Bracket 37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3203848" y="4500409"/>
            <a:ext cx="273630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test: ¬(</a:t>
            </a:r>
            <a:r>
              <a:rPr lang="az-Cyrl-AZ" sz="3200" dirty="0" smtClean="0"/>
              <a:t>ѱ</a:t>
            </a:r>
            <a:r>
              <a:rPr lang="en-US" sz="3200" dirty="0" smtClean="0"/>
              <a:t> ≡ ɸ)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commutativity</a:t>
            </a:r>
            <a:r>
              <a:rPr lang="en-US" dirty="0" smtClean="0"/>
              <a:t> checking</a:t>
            </a:r>
            <a:endParaRPr lang="he-IL" dirty="0"/>
          </a:p>
        </p:txBody>
      </p:sp>
      <p:grpSp>
        <p:nvGrpSpPr>
          <p:cNvPr id="3" name="Group 41"/>
          <p:cNvGrpSpPr/>
          <p:nvPr/>
        </p:nvGrpSpPr>
        <p:grpSpPr>
          <a:xfrm>
            <a:off x="1655677" y="2780928"/>
            <a:ext cx="5832647" cy="648072"/>
            <a:chOff x="1547664" y="2852936"/>
            <a:chExt cx="5832647" cy="648072"/>
          </a:xfrm>
        </p:grpSpPr>
        <p:sp>
          <p:nvSpPr>
            <p:cNvPr id="33" name="Down Arrow 32"/>
            <p:cNvSpPr/>
            <p:nvPr/>
          </p:nvSpPr>
          <p:spPr>
            <a:xfrm>
              <a:off x="154766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228184" y="2852936"/>
              <a:ext cx="1152127" cy="648072"/>
            </a:xfrm>
            <a:prstGeom prst="downArrow">
              <a:avLst>
                <a:gd name="adj1" fmla="val 40524"/>
                <a:gd name="adj2" fmla="val 2894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396" tIns="45698" rIns="91396" bIns="45698"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287202" y="3501008"/>
            <a:ext cx="8569596" cy="2664306"/>
            <a:chOff x="251520" y="2924943"/>
            <a:chExt cx="8569596" cy="2664306"/>
          </a:xfrm>
        </p:grpSpPr>
        <p:grpSp>
          <p:nvGrpSpPr>
            <p:cNvPr id="5" name="Group 20"/>
            <p:cNvGrpSpPr/>
            <p:nvPr/>
          </p:nvGrpSpPr>
          <p:grpSpPr>
            <a:xfrm>
              <a:off x="251520" y="2924952"/>
              <a:ext cx="4093152" cy="2664297"/>
              <a:chOff x="910897" y="2924952"/>
              <a:chExt cx="4093152" cy="266429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n-US" dirty="0" err="1" smtClean="0">
                    <a:solidFill>
                      <a:schemeClr val="tx1"/>
                    </a:solidFill>
                  </a:rPr>
                  <a:t>ɸ</a:t>
                </a:r>
                <a:r>
                  <a:rPr lang="en-US" baseline="-25000" dirty="0" err="1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ɸ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573191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744504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9"/>
            <p:cNvGrpSpPr/>
            <p:nvPr/>
          </p:nvGrpSpPr>
          <p:grpSpPr>
            <a:xfrm>
              <a:off x="4727964" y="2924943"/>
              <a:ext cx="4093152" cy="2664297"/>
              <a:chOff x="910897" y="2924952"/>
              <a:chExt cx="4093152" cy="266429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910897" y="2924952"/>
                <a:ext cx="4093152" cy="26642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396" tIns="45698" rIns="91396" bIns="45698" rtlCol="1" anchor="t"/>
              <a:lstStyle/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encode(G)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z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k+1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pPr algn="l" rtl="0"/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m-1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˄ {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,</a:t>
                </a:r>
                <a:r>
                  <a:rPr lang="en-US" b="1" i="1" dirty="0" err="1" smtClean="0">
                    <a:solidFill>
                      <a:schemeClr val="tx1"/>
                    </a:solidFill>
                  </a:rPr>
                  <a:t>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}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“edges”</a:t>
                </a:r>
              </a:p>
              <a:p>
                <a:pPr algn="ctr" rtl="0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586839" y="3469944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771800" y="4625840"/>
                <a:ext cx="72009" cy="171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40"/>
          <p:cNvGrpSpPr/>
          <p:nvPr/>
        </p:nvGrpSpPr>
        <p:grpSpPr>
          <a:xfrm>
            <a:off x="287524" y="1924290"/>
            <a:ext cx="8568952" cy="712622"/>
            <a:chOff x="251520" y="1348226"/>
            <a:chExt cx="8568952" cy="712622"/>
          </a:xfrm>
        </p:grpSpPr>
        <p:grpSp>
          <p:nvGrpSpPr>
            <p:cNvPr id="8" name="Group 10"/>
            <p:cNvGrpSpPr/>
            <p:nvPr/>
          </p:nvGrpSpPr>
          <p:grpSpPr>
            <a:xfrm>
              <a:off x="251520" y="1348226"/>
              <a:ext cx="4104456" cy="712622"/>
              <a:chOff x="165864" y="1628800"/>
              <a:chExt cx="8759794" cy="360040"/>
            </a:xfrm>
          </p:grpSpPr>
          <p:sp>
            <p:nvSpPr>
              <p:cNvPr id="12" name="Double Bracket 11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6" name="Double Bracket 15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4716016" y="1348226"/>
              <a:ext cx="4104456" cy="712622"/>
              <a:chOff x="165864" y="1628800"/>
              <a:chExt cx="8759794" cy="360040"/>
            </a:xfrm>
          </p:grpSpPr>
          <p:sp>
            <p:nvSpPr>
              <p:cNvPr id="37" name="Double Bracket 36"/>
              <p:cNvSpPr/>
              <p:nvPr/>
            </p:nvSpPr>
            <p:spPr>
              <a:xfrm>
                <a:off x="165864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z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8" name="Double Bracket 37"/>
              <p:cNvSpPr/>
              <p:nvPr/>
            </p:nvSpPr>
            <p:spPr>
              <a:xfrm>
                <a:off x="4716016" y="1628800"/>
                <a:ext cx="4209642" cy="360040"/>
              </a:xfrm>
              <a:prstGeom prst="bracketPair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b"/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RemoveEdge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HasPath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); 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AddEdge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sz="1500" dirty="0" err="1" smtClean="0">
                    <a:latin typeface="Consolas" pitchFamily="49" charset="0"/>
                    <a:cs typeface="Consolas" pitchFamily="49" charset="0"/>
                  </a:rPr>
                  <a:t>,</a:t>
                </a:r>
                <a:r>
                  <a:rPr lang="en-US" sz="1500" b="1" i="1" dirty="0" err="1" smtClean="0"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)</a:t>
                </a:r>
                <a:endParaRPr lang="he-IL" sz="1500" dirty="0" smtClean="0">
                  <a:latin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8681" y="1734174"/>
                <a:ext cx="447972" cy="16327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en-US" sz="1500" dirty="0" smtClean="0">
                    <a:latin typeface="Consolas" pitchFamily="49" charset="0"/>
                    <a:cs typeface="Consolas" pitchFamily="49" charset="0"/>
                  </a:rPr>
                  <a:t>∙</a:t>
                </a:r>
                <a:endParaRPr lang="he-IL" sz="1500" dirty="0">
                  <a:latin typeface="Consolas" pitchFamily="49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3203848" y="4500409"/>
            <a:ext cx="273630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test: ¬(</a:t>
            </a:r>
            <a:r>
              <a:rPr lang="az-Cyrl-AZ" sz="3200" dirty="0" smtClean="0"/>
              <a:t>ѱ</a:t>
            </a:r>
            <a:r>
              <a:rPr lang="en-US" sz="3200" dirty="0" smtClean="0"/>
              <a:t> ≡ ɸ)</a:t>
            </a:r>
            <a:endParaRPr lang="he-IL" sz="3200" dirty="0"/>
          </a:p>
        </p:txBody>
      </p:sp>
      <p:sp>
        <p:nvSpPr>
          <p:cNvPr id="25" name="Rounded Rectangle 24"/>
          <p:cNvSpPr/>
          <p:nvPr/>
        </p:nvSpPr>
        <p:spPr>
          <a:xfrm>
            <a:off x="0" y="1556792"/>
            <a:ext cx="9144000" cy="496855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ounded Rectangle 26"/>
          <p:cNvSpPr/>
          <p:nvPr/>
        </p:nvSpPr>
        <p:spPr>
          <a:xfrm>
            <a:off x="305780" y="2276872"/>
            <a:ext cx="8532440" cy="34563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b"/>
          <a:lstStyle/>
          <a:p>
            <a:pPr algn="l" rtl="0"/>
            <a:r>
              <a:rPr lang="en-US" sz="3200" dirty="0" smtClean="0"/>
              <a:t>in paper: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encoding rules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i="1" dirty="0" smtClean="0"/>
              <a:t>“projection”</a:t>
            </a:r>
            <a:r>
              <a:rPr lang="en-US" sz="3200" dirty="0" smtClean="0"/>
              <a:t> : sound </a:t>
            </a:r>
            <a:r>
              <a:rPr lang="en-US" sz="3200" dirty="0" err="1" smtClean="0"/>
              <a:t>commutativity</a:t>
            </a:r>
            <a:r>
              <a:rPr lang="en-US" sz="3200" dirty="0" smtClean="0"/>
              <a:t> checking   </a:t>
            </a:r>
          </a:p>
          <a:p>
            <a:pPr algn="l" rtl="0"/>
            <a:r>
              <a:rPr lang="en-US" sz="3200" dirty="0" smtClean="0"/>
              <a:t>   for sequences induced by individual memory </a:t>
            </a:r>
          </a:p>
          <a:p>
            <a:pPr algn="l" rtl="0"/>
            <a:r>
              <a:rPr lang="en-US" sz="3200" dirty="0" smtClean="0"/>
              <a:t>   locations</a:t>
            </a:r>
          </a:p>
          <a:p>
            <a:pPr algn="l" rtl="0">
              <a:buFont typeface="Arial" pitchFamily="34" charset="0"/>
              <a:buChar char="•"/>
            </a:pP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27856</TotalTime>
  <Words>4113</Words>
  <Application>Microsoft Office PowerPoint</Application>
  <PresentationFormat>On-screen Show (4:3)</PresentationFormat>
  <Paragraphs>1500</Paragraphs>
  <Slides>140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1" baseType="lpstr">
      <vt:lpstr>Office Theme</vt:lpstr>
      <vt:lpstr>Janus: exploiting parallelism via hindsight</vt:lpstr>
      <vt:lpstr>the PMD code analyzer</vt:lpstr>
      <vt:lpstr>the PMD code analyzer</vt:lpstr>
      <vt:lpstr>the PMD code analyzer</vt:lpstr>
      <vt:lpstr>the main loop of PMD (simplified)</vt:lpstr>
      <vt:lpstr>the main loop of PMD</vt:lpstr>
      <vt:lpstr>the main loop of PMD</vt:lpstr>
      <vt:lpstr>the main loop of PMD</vt:lpstr>
      <vt:lpstr>the main loop of PMD</vt:lpstr>
      <vt:lpstr>the main loop of PMD</vt:lpstr>
      <vt:lpstr>the main loop of PMD</vt:lpstr>
      <vt:lpstr>the main loop of PMD</vt:lpstr>
      <vt:lpstr>the main loop of PMD</vt:lpstr>
      <vt:lpstr>the main loop of PMD</vt:lpstr>
      <vt:lpstr>Janus: sequence-based detection</vt:lpstr>
      <vt:lpstr>Janus: sequence-based detection</vt:lpstr>
      <vt:lpstr>Janus: sequence-based detection</vt:lpstr>
      <vt:lpstr>Janus: sequence-based detection</vt:lpstr>
      <vt:lpstr>Janus: sequence-based detection</vt:lpstr>
      <vt:lpstr>Janus: sequence-based detection</vt:lpstr>
      <vt:lpstr>the main loop of PMD</vt:lpstr>
      <vt:lpstr>Slide 22</vt:lpstr>
      <vt:lpstr>running example </vt:lpstr>
      <vt:lpstr>running example </vt:lpstr>
      <vt:lpstr>running example </vt:lpstr>
      <vt:lpstr>running example </vt:lpstr>
      <vt:lpstr>take I: blind parallelism </vt:lpstr>
      <vt:lpstr>take II: write-set speculation</vt:lpstr>
      <vt:lpstr>take II: write-set speculation</vt:lpstr>
      <vt:lpstr>the write-set approach in action</vt:lpstr>
      <vt:lpstr>the write-set approach in action</vt:lpstr>
      <vt:lpstr>the write-set approach in action</vt:lpstr>
      <vt:lpstr>the write-set approach in action</vt:lpstr>
      <vt:lpstr>the write-set approach in action</vt:lpstr>
      <vt:lpstr>the write-set approach in action</vt:lpstr>
      <vt:lpstr>the write-set approach in action</vt:lpstr>
      <vt:lpstr>the write-set approach in action</vt:lpstr>
      <vt:lpstr>take III: online commutativity checking</vt:lpstr>
      <vt:lpstr>precise checking in action</vt:lpstr>
      <vt:lpstr>precise checking in action</vt:lpstr>
      <vt:lpstr>precise checking in action</vt:lpstr>
      <vt:lpstr>precise checking in action</vt:lpstr>
      <vt:lpstr>but.. can we really afford this?</vt:lpstr>
      <vt:lpstr>but.. can we really afford this?</vt:lpstr>
      <vt:lpstr>but.. can we really afford this?</vt:lpstr>
      <vt:lpstr>but.. can we really afford this?</vt:lpstr>
      <vt:lpstr>but.. can we really afford this?</vt:lpstr>
      <vt:lpstr>but.. can we really afford this?</vt:lpstr>
      <vt:lpstr>take III: Janus</vt:lpstr>
      <vt:lpstr>the Janus approach</vt:lpstr>
      <vt:lpstr>the Janus approach</vt:lpstr>
      <vt:lpstr>the Janus approach</vt:lpstr>
      <vt:lpstr>the Janus approach</vt:lpstr>
      <vt:lpstr>the Janus approach</vt:lpstr>
      <vt:lpstr>the Janus approach</vt:lpstr>
      <vt:lpstr>Slide 56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the Janus flow</vt:lpstr>
      <vt:lpstr>Slide 68</vt:lpstr>
      <vt:lpstr>the Janus flow</vt:lpstr>
      <vt:lpstr>the Janus spec: data</vt:lpstr>
      <vt:lpstr>the Janus spec: data</vt:lpstr>
      <vt:lpstr>the Janus spec: operations</vt:lpstr>
      <vt:lpstr>the Janus spec: operations</vt:lpstr>
      <vt:lpstr>the Janus spec: operations</vt:lpstr>
      <vt:lpstr>the Janus spec: operations</vt:lpstr>
      <vt:lpstr>the Janus spec: operations</vt:lpstr>
      <vt:lpstr>the Janus flow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sequence mining</vt:lpstr>
      <vt:lpstr>the Janus flow</vt:lpstr>
      <vt:lpstr>commutativity checking</vt:lpstr>
      <vt:lpstr>commutativity checking</vt:lpstr>
      <vt:lpstr>commutativity checking</vt:lpstr>
      <vt:lpstr>commutativity checking</vt:lpstr>
      <vt:lpstr>commutativity checking</vt:lpstr>
      <vt:lpstr>the Janus flow</vt:lpstr>
      <vt:lpstr>generalization</vt:lpstr>
      <vt:lpstr>generalization</vt:lpstr>
      <vt:lpstr>generalization</vt:lpstr>
      <vt:lpstr>generalization</vt:lpstr>
      <vt:lpstr>generalization</vt:lpstr>
      <vt:lpstr>generalization</vt:lpstr>
      <vt:lpstr>the Janus flow</vt:lpstr>
      <vt:lpstr>specialized commutativity spec</vt:lpstr>
      <vt:lpstr>specialized commutativity spec</vt:lpstr>
      <vt:lpstr>specialized commutativity spec</vt:lpstr>
      <vt:lpstr>specialized commutativity spec</vt:lpstr>
      <vt:lpstr>specialized commutativity spec</vt:lpstr>
      <vt:lpstr>specialized commutativity spec</vt:lpstr>
      <vt:lpstr>the Janus flow</vt:lpstr>
      <vt:lpstr>parallelization protocol</vt:lpstr>
      <vt:lpstr>parallelization protocol</vt:lpstr>
      <vt:lpstr>parallelization protocol</vt:lpstr>
      <vt:lpstr>parallelization protocol</vt:lpstr>
      <vt:lpstr>parallelization protocol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parallel reverse-delete MST</vt:lpstr>
      <vt:lpstr>Slide 134</vt:lpstr>
      <vt:lpstr>benchmarks</vt:lpstr>
      <vt:lpstr>Slide 136</vt:lpstr>
      <vt:lpstr>Slide 137</vt:lpstr>
      <vt:lpstr>Slide 138</vt:lpstr>
      <vt:lpstr>conclusions</vt:lpstr>
      <vt:lpstr>Slide 140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Omer</dc:creator>
  <cp:lastModifiedBy>Omer</cp:lastModifiedBy>
  <cp:revision>537</cp:revision>
  <dcterms:created xsi:type="dcterms:W3CDTF">2012-04-30T06:55:33Z</dcterms:created>
  <dcterms:modified xsi:type="dcterms:W3CDTF">2012-06-22T08:45:10Z</dcterms:modified>
</cp:coreProperties>
</file>