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306" r:id="rId5"/>
    <p:sldId id="276" r:id="rId6"/>
    <p:sldId id="313" r:id="rId7"/>
    <p:sldId id="317" r:id="rId8"/>
    <p:sldId id="314" r:id="rId9"/>
    <p:sldId id="318" r:id="rId10"/>
    <p:sldId id="315" r:id="rId11"/>
    <p:sldId id="316" r:id="rId12"/>
    <p:sldId id="321" r:id="rId13"/>
    <p:sldId id="322" r:id="rId14"/>
    <p:sldId id="323" r:id="rId15"/>
    <p:sldId id="324" r:id="rId16"/>
    <p:sldId id="327" r:id="rId17"/>
    <p:sldId id="325" r:id="rId18"/>
    <p:sldId id="319" r:id="rId19"/>
    <p:sldId id="320" r:id="rId20"/>
    <p:sldId id="326" r:id="rId21"/>
    <p:sldId id="269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31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7997" autoAdjust="0"/>
  </p:normalViewPr>
  <p:slideViewPr>
    <p:cSldViewPr snapToGrid="0">
      <p:cViewPr>
        <p:scale>
          <a:sx n="80" d="100"/>
          <a:sy n="80" d="100"/>
        </p:scale>
        <p:origin x="-618" y="-156"/>
      </p:cViewPr>
      <p:guideLst>
        <p:guide orient="horz" pos="1451"/>
        <p:guide pos="2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7"/>
  <c:chart>
    <c:title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%speedup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1-copy</c:v>
                </c:pt>
                <c:pt idx="1">
                  <c:v>16-copy</c:v>
                </c:pt>
                <c:pt idx="2">
                  <c:v>32-copy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21.7</c:v>
                </c:pt>
                <c:pt idx="1">
                  <c:v>21</c:v>
                </c:pt>
                <c:pt idx="2">
                  <c:v>21.6</c:v>
                </c:pt>
              </c:numCache>
            </c:numRef>
          </c:val>
        </c:ser>
        <c:shape val="box"/>
        <c:axId val="72446336"/>
        <c:axId val="72447872"/>
        <c:axId val="0"/>
      </c:bar3DChart>
      <c:catAx>
        <c:axId val="72446336"/>
        <c:scaling>
          <c:orientation val="minMax"/>
        </c:scaling>
        <c:axPos val="b"/>
        <c:tickLblPos val="nextTo"/>
        <c:crossAx val="72447872"/>
        <c:crosses val="autoZero"/>
        <c:auto val="1"/>
        <c:lblAlgn val="ctr"/>
        <c:lblOffset val="100"/>
      </c:catAx>
      <c:valAx>
        <c:axId val="72447872"/>
        <c:scaling>
          <c:orientation val="minMax"/>
          <c:max val="30"/>
          <c:min val="0"/>
        </c:scaling>
        <c:axPos val="l"/>
        <c:majorGridlines/>
        <c:numFmt formatCode="General" sourceLinked="1"/>
        <c:tickLblPos val="nextTo"/>
        <c:crossAx val="72446336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E6CCFD-4541-4BE4-A71B-4D3BBB9933C4}" type="datetimeFigureOut">
              <a:rPr lang="en-US"/>
              <a:pPr>
                <a:defRPr/>
              </a:pPr>
              <a:t>6/15/2012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BDF189-BCB4-438A-B25D-D1E7E3094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5F3C8-0CC9-431F-B679-8F2CAE3BA9D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solidFill>
            <a:schemeClr val="tx1"/>
          </a:solidFill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5994" y="778887"/>
            <a:ext cx="4572000" cy="1474470"/>
          </a:xfrm>
        </p:spPr>
        <p:txBody>
          <a:bodyPr anchor="b"/>
          <a:lstStyle>
            <a:lvl1pPr>
              <a:defRPr sz="2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5994" y="2240292"/>
            <a:ext cx="4572000" cy="27432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47260" y="2599517"/>
            <a:ext cx="4572000" cy="685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2667"/>
            <a:ext cx="8503920" cy="480060"/>
          </a:xfrm>
        </p:spPr>
        <p:txBody>
          <a:bodyPr/>
          <a:lstStyle>
            <a:lvl1pPr algn="l" defTabSz="914293" rtl="0" eaLnBrk="1" latinLnBrk="0" hangingPunct="1">
              <a:spcBef>
                <a:spcPct val="0"/>
              </a:spcBef>
              <a:buNone/>
              <a:defRPr lang="en-US" sz="1600" b="1" i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821367"/>
            <a:ext cx="5394960" cy="3566160"/>
          </a:xfrm>
        </p:spPr>
        <p:txBody>
          <a:bodyPr>
            <a:noAutofit/>
          </a:bodyPr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" y="821133"/>
            <a:ext cx="3008313" cy="35661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411480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pt_7_white_16_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5994" y="778887"/>
            <a:ext cx="4572000" cy="1474470"/>
          </a:xfrm>
        </p:spPr>
        <p:txBody>
          <a:bodyPr anchor="b"/>
          <a:lstStyle>
            <a:lvl1pPr>
              <a:defRPr sz="2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5994" y="2240292"/>
            <a:ext cx="4572000" cy="27432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47260" y="2599517"/>
            <a:ext cx="4572000" cy="685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2713" indent="-112713">
              <a:defRPr/>
            </a:lvl1pPr>
            <a:lvl2pPr>
              <a:buClr>
                <a:schemeClr val="tx2"/>
              </a:buCl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72"/>
          </a:xfrm>
          <a:solidFill>
            <a:schemeClr val="tx1"/>
          </a:solidFill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10" y="2091690"/>
            <a:ext cx="4023360" cy="1126626"/>
          </a:xfrm>
        </p:spPr>
        <p:txBody>
          <a:bodyPr/>
          <a:lstStyle>
            <a:lvl1pPr algn="r">
              <a:defRPr sz="2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pt_7_white_16_9_div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10" y="2091690"/>
            <a:ext cx="4023360" cy="1126626"/>
          </a:xfrm>
        </p:spPr>
        <p:txBody>
          <a:bodyPr/>
          <a:lstStyle>
            <a:lvl1pPr algn="r">
              <a:defRPr sz="2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2667"/>
            <a:ext cx="8503920" cy="480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040" y="822959"/>
            <a:ext cx="4114800" cy="3566160"/>
          </a:xfrm>
        </p:spPr>
        <p:txBody>
          <a:bodyPr>
            <a:noAutofit/>
          </a:bodyPr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tx2"/>
              </a:buCl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chemeClr val="tx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chemeClr val="tx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tx2"/>
              </a:buCl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822959"/>
            <a:ext cx="4114800" cy="3566160"/>
          </a:xfrm>
        </p:spPr>
        <p:txBody>
          <a:bodyPr>
            <a:noAutofit/>
          </a:bodyPr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2667"/>
            <a:ext cx="850392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644372"/>
            <a:ext cx="4114800" cy="41148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1124193"/>
            <a:ext cx="4114800" cy="2963466"/>
          </a:xfrm>
        </p:spPr>
        <p:txBody>
          <a:bodyPr/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644372"/>
            <a:ext cx="4114800" cy="41148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1124193"/>
            <a:ext cx="4114800" cy="2963466"/>
          </a:xfrm>
        </p:spPr>
        <p:txBody>
          <a:bodyPr/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lank_16_9_white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675" y="112713"/>
            <a:ext cx="8502650" cy="4794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0675" y="822325"/>
            <a:ext cx="850265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375" y="4895850"/>
            <a:ext cx="290513" cy="204788"/>
          </a:xfrm>
          <a:prstGeom prst="rect">
            <a:avLst/>
          </a:prstGeom>
          <a:noFill/>
        </p:spPr>
        <p:txBody>
          <a:bodyPr wrap="none" lIns="82058" tIns="41029" rIns="82058" bIns="41029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A797A2B-AF2C-4B95-857D-03F9EEDA763C}" type="slidenum">
              <a:rPr lang="en-US" sz="800" b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588" y="4895259"/>
            <a:ext cx="6959245" cy="205970"/>
          </a:xfrm>
          <a:prstGeom prst="rect">
            <a:avLst/>
          </a:prstGeom>
          <a:noFill/>
        </p:spPr>
        <p:txBody>
          <a:bodyPr wrap="none" lIns="82058" tIns="41029" rIns="82058" bIns="41029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Experience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with Partial </a:t>
            </a:r>
            <a:r>
              <a:rPr lang="en-US" sz="800" b="1" baseline="0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Simdization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in Open64 Compiler Using Dynamic Programming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June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15</a:t>
            </a:r>
            <a:r>
              <a:rPr lang="en-US" sz="800" b="1" baseline="30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2012 | Open64 Workshop 2012 </a:t>
            </a:r>
            <a:r>
              <a:rPr lang="en-US" sz="8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Public</a:t>
            </a:r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9" r:id="rId3"/>
    <p:sldLayoutId id="2147483680" r:id="rId4"/>
    <p:sldLayoutId id="2147483689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lang="en-US" sz="1600" b="1" i="1" kern="1200" cap="all" dirty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2713" indent="-112713" algn="l" rtl="0" eaLnBrk="0" fontAlgn="base" hangingPunct="0">
        <a:spcBef>
          <a:spcPts val="338"/>
        </a:spcBef>
        <a:spcAft>
          <a:spcPts val="338"/>
        </a:spcAft>
        <a:buClr>
          <a:schemeClr val="bg2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00050" indent="-169863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Arial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574675" indent="-109538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854075" indent="-165100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Arial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027113" indent="-112713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Wingdings" pitchFamily="2" charset="2"/>
        <a:buChar char="§"/>
        <a:defRPr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C:\Users\dsegura\Rebrand PPT\ppt_images_6.15.11\ppt_images_5.19.11\apu_hand_16x9_white_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217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5888" y="779463"/>
            <a:ext cx="4572000" cy="1473200"/>
          </a:xfrm>
        </p:spPr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dirty="0" smtClean="0"/>
              <a:t>Experience with partial </a:t>
            </a:r>
            <a:r>
              <a:rPr dirty="0" err="1" smtClean="0"/>
              <a:t>simdization</a:t>
            </a:r>
            <a:r>
              <a:rPr dirty="0" smtClean="0"/>
              <a:t> in open64 compiler using dynamic programming</a:t>
            </a:r>
            <a:endParaRPr dirty="0"/>
          </a:p>
        </p:txBody>
      </p:sp>
      <p:sp>
        <p:nvSpPr>
          <p:cNvPr id="5124" name="Subtitle 2"/>
          <p:cNvSpPr>
            <a:spLocks noGrp="1"/>
          </p:cNvSpPr>
          <p:nvPr>
            <p:ph type="subTitle" idx="1"/>
          </p:nvPr>
        </p:nvSpPr>
        <p:spPr>
          <a:xfrm>
            <a:off x="3925888" y="2239963"/>
            <a:ext cx="4572000" cy="27463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5125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6525" y="2598737"/>
            <a:ext cx="4572000" cy="856981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Dibyendu Das, Soham </a:t>
            </a:r>
            <a:r>
              <a:rPr lang="en-US" dirty="0" err="1" smtClean="0"/>
              <a:t>Sundar</a:t>
            </a:r>
            <a:r>
              <a:rPr lang="en-US" dirty="0" smtClean="0"/>
              <a:t> Chakraborty, Michael Lai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AMD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{dibyendu.das, </a:t>
            </a:r>
            <a:r>
              <a:rPr lang="en-US" dirty="0" err="1" smtClean="0"/>
              <a:t>soham.chakraborty</a:t>
            </a:r>
            <a:r>
              <a:rPr lang="en-US" dirty="0" smtClean="0"/>
              <a:t>, michael.lai}@</a:t>
            </a:r>
            <a:r>
              <a:rPr lang="en-US" dirty="0" err="1" smtClean="0"/>
              <a:t>amd.com</a:t>
            </a: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Open64 Workshop, June 15</a:t>
            </a:r>
            <a:r>
              <a:rPr lang="en-US" baseline="30000" dirty="0" smtClean="0"/>
              <a:t>th</a:t>
            </a:r>
            <a:r>
              <a:rPr lang="en-US" dirty="0" smtClean="0"/>
              <a:t> , 2012, Beijing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APPROACH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0676" y="324446"/>
            <a:ext cx="3550680" cy="4093173"/>
          </a:xfrm>
        </p:spPr>
        <p:txBody>
          <a:bodyPr/>
          <a:lstStyle/>
          <a:p>
            <a:pPr eaLnBrk="1" hangingPunct="1"/>
            <a:r>
              <a:rPr lang="en-US" dirty="0" smtClean="0"/>
              <a:t>Phase III</a:t>
            </a:r>
          </a:p>
          <a:p>
            <a:pPr lvl="1" eaLnBrk="1" hangingPunct="1"/>
            <a:r>
              <a:rPr lang="en-US" dirty="0" smtClean="0"/>
              <a:t>Dynamic Programming </a:t>
            </a:r>
          </a:p>
          <a:p>
            <a:pPr lvl="2" eaLnBrk="1" hangingPunct="1"/>
            <a:r>
              <a:rPr lang="en-US" dirty="0" smtClean="0"/>
              <a:t>Traverse from Level = 0 (source) to Level = </a:t>
            </a:r>
            <a:r>
              <a:rPr lang="en-US" dirty="0" err="1" smtClean="0"/>
              <a:t>maxLevel</a:t>
            </a:r>
            <a:r>
              <a:rPr lang="en-US" dirty="0" smtClean="0"/>
              <a:t> (sink)</a:t>
            </a:r>
          </a:p>
          <a:p>
            <a:pPr lvl="3" eaLnBrk="1" hangingPunct="1"/>
            <a:r>
              <a:rPr lang="en-US" dirty="0" smtClean="0"/>
              <a:t>Build all the scalar costs, </a:t>
            </a:r>
            <a:r>
              <a:rPr lang="en-US" dirty="0" err="1" smtClean="0"/>
              <a:t>scost</a:t>
            </a:r>
            <a:r>
              <a:rPr lang="en-US" dirty="0" smtClean="0"/>
              <a:t>(n) for  every node n</a:t>
            </a:r>
          </a:p>
          <a:p>
            <a:pPr lvl="3" eaLnBrk="1" hangingPunct="1"/>
            <a:r>
              <a:rPr lang="en-US" dirty="0" smtClean="0"/>
              <a:t>Build the </a:t>
            </a:r>
            <a:r>
              <a:rPr lang="en-US" dirty="0" err="1" smtClean="0"/>
              <a:t>simd</a:t>
            </a:r>
            <a:r>
              <a:rPr lang="en-US" dirty="0" smtClean="0"/>
              <a:t>  costs  of the k-tiles based on dynamic programming rules</a:t>
            </a:r>
          </a:p>
          <a:p>
            <a:pPr lvl="3" eaLnBrk="1" hangingPunct="1"/>
            <a:r>
              <a:rPr lang="en-US" dirty="0" smtClean="0"/>
              <a:t>For  each tile choose the best vector cost option at any point, store the configuration  </a:t>
            </a:r>
          </a:p>
          <a:p>
            <a:pPr lvl="1" eaLnBrk="1" hangingPunct="1"/>
            <a:r>
              <a:rPr lang="en-US" dirty="0" smtClean="0"/>
              <a:t>Pick Best Costs/Configuration</a:t>
            </a:r>
          </a:p>
          <a:p>
            <a:pPr lvl="2" eaLnBrk="1" hangingPunct="1"/>
            <a:r>
              <a:rPr lang="en-US" dirty="0" smtClean="0"/>
              <a:t>Traverse  from Level = </a:t>
            </a:r>
            <a:r>
              <a:rPr lang="en-US" dirty="0" err="1" smtClean="0"/>
              <a:t>maxLevel</a:t>
            </a:r>
            <a:r>
              <a:rPr lang="en-US" dirty="0" smtClean="0"/>
              <a:t>(sink) to Level = 0</a:t>
            </a:r>
          </a:p>
          <a:p>
            <a:pPr lvl="3" eaLnBrk="1" hangingPunct="1"/>
            <a:r>
              <a:rPr lang="en-US" dirty="0" smtClean="0"/>
              <a:t>Pick k-tiles and  chose  those where </a:t>
            </a:r>
            <a:r>
              <a:rPr lang="en-US" dirty="0" err="1" smtClean="0"/>
              <a:t>vcost</a:t>
            </a:r>
            <a:r>
              <a:rPr lang="en-US" dirty="0" smtClean="0"/>
              <a:t>(tile) &lt;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scost</a:t>
            </a:r>
            <a:r>
              <a:rPr lang="en-US" dirty="0" smtClean="0"/>
              <a:t>(node  that is part of the tile)</a:t>
            </a:r>
          </a:p>
          <a:p>
            <a:pPr lvl="3" eaLnBrk="1" hangingPunct="1"/>
            <a:r>
              <a:rPr lang="en-US" dirty="0" smtClean="0"/>
              <a:t>The  non-chosen tiles are  assumed to be scalar operations</a:t>
            </a:r>
          </a:p>
          <a:p>
            <a:pPr lvl="3" eaLnBrk="1" hangingPunct="1"/>
            <a:r>
              <a:rPr lang="en-US" dirty="0" smtClean="0"/>
              <a:t>The chosen tiles are the SIMD ops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4344390" y="2755075"/>
            <a:ext cx="4073236" cy="1899071"/>
            <a:chOff x="4344390" y="2755075"/>
            <a:chExt cx="4073236" cy="1899071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5246914" y="3358738"/>
              <a:ext cx="2838203" cy="427512"/>
            </a:xfrm>
            <a:prstGeom prst="roundRect">
              <a:avLst/>
            </a:prstGeom>
            <a:solidFill>
              <a:schemeClr val="bg2">
                <a:alpha val="1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5415148" y="2755075"/>
              <a:ext cx="2838203" cy="427512"/>
            </a:xfrm>
            <a:prstGeom prst="roundRect">
              <a:avLst/>
            </a:prstGeom>
            <a:solidFill>
              <a:schemeClr val="bg2">
                <a:alpha val="1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5370458" y="3442781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249232" y="3430906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377389" y="3430905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855367" y="3975192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62889" y="3987066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755419" y="3963316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582235" y="2811409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413508" y="2823284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553538" y="2811410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cxnSp>
          <p:nvCxnSpPr>
            <p:cNvPr id="16" name="Straight Arrow Connector 15"/>
            <p:cNvCxnSpPr>
              <a:stCxn id="5" idx="0"/>
              <a:endCxn id="12" idx="4"/>
            </p:cNvCxnSpPr>
            <p:nvPr/>
          </p:nvCxnSpPr>
          <p:spPr>
            <a:xfrm flipV="1">
              <a:off x="5604319" y="3089843"/>
              <a:ext cx="211777" cy="352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0"/>
              <a:endCxn id="12" idx="5"/>
            </p:cNvCxnSpPr>
            <p:nvPr/>
          </p:nvCxnSpPr>
          <p:spPr>
            <a:xfrm flipH="1" flipV="1">
              <a:off x="5981460" y="3049067"/>
              <a:ext cx="107768" cy="9261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0"/>
              <a:endCxn id="13" idx="4"/>
            </p:cNvCxnSpPr>
            <p:nvPr/>
          </p:nvCxnSpPr>
          <p:spPr>
            <a:xfrm flipV="1">
              <a:off x="6483093" y="3101718"/>
              <a:ext cx="164276" cy="329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0"/>
              <a:endCxn id="13" idx="5"/>
            </p:cNvCxnSpPr>
            <p:nvPr/>
          </p:nvCxnSpPr>
          <p:spPr>
            <a:xfrm flipH="1" flipV="1">
              <a:off x="6812733" y="3060942"/>
              <a:ext cx="84017" cy="9261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0"/>
              <a:endCxn id="14" idx="4"/>
            </p:cNvCxnSpPr>
            <p:nvPr/>
          </p:nvCxnSpPr>
          <p:spPr>
            <a:xfrm flipV="1">
              <a:off x="7611250" y="3089844"/>
              <a:ext cx="176149" cy="3410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1" idx="0"/>
            </p:cNvCxnSpPr>
            <p:nvPr/>
          </p:nvCxnSpPr>
          <p:spPr>
            <a:xfrm flipH="1" flipV="1">
              <a:off x="7908966" y="3063834"/>
              <a:ext cx="80314" cy="8994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674421" y="2812471"/>
              <a:ext cx="3032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30000" dirty="0" smtClean="0"/>
                <a:t>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3714" y="2810492"/>
              <a:ext cx="3032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30000" dirty="0" smtClean="0"/>
                <a:t>2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43746" y="2822367"/>
              <a:ext cx="29848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30000" dirty="0" smtClean="0"/>
                <a:t>k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46811" y="3439884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1</a:t>
              </a:r>
              <a:r>
                <a:rPr lang="en-US" sz="1000" baseline="30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11730" y="342603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1</a:t>
              </a:r>
              <a:r>
                <a:rPr lang="en-US" sz="1000" baseline="30000" dirty="0" smtClean="0"/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439886" y="3437905"/>
              <a:ext cx="3465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1</a:t>
              </a:r>
              <a:r>
                <a:rPr lang="en-US" sz="1000" baseline="30000" dirty="0" smtClean="0"/>
                <a:t>k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07969" y="398417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2</a:t>
              </a:r>
              <a:r>
                <a:rPr lang="en-US" sz="1000" baseline="30000" dirty="0" smtClean="0"/>
                <a:t>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15491" y="3984170"/>
              <a:ext cx="3513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2</a:t>
              </a:r>
              <a:r>
                <a:rPr lang="en-US" sz="1000" baseline="30000" dirty="0" smtClean="0"/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08021" y="3960419"/>
              <a:ext cx="3465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</a:t>
              </a:r>
              <a:r>
                <a:rPr lang="en-US" sz="1000" baseline="-25000" dirty="0" smtClean="0"/>
                <a:t>2</a:t>
              </a:r>
              <a:r>
                <a:rPr lang="en-US" sz="1000" baseline="30000" dirty="0" smtClean="0"/>
                <a:t>k</a:t>
              </a: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5579423" y="3905002"/>
              <a:ext cx="2838203" cy="427512"/>
            </a:xfrm>
            <a:prstGeom prst="roundRect">
              <a:avLst/>
            </a:prstGeom>
            <a:solidFill>
              <a:schemeClr val="bg2">
                <a:alpha val="1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678878" y="2826327"/>
              <a:ext cx="740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Tile: 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44390" y="3418115"/>
              <a:ext cx="8252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Tile: 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746171" y="3962400"/>
              <a:ext cx="8252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Tile: 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01393" y="4346369"/>
              <a:ext cx="3209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>
                  <a:solidFill>
                    <a:schemeClr val="bg1"/>
                  </a:solidFill>
                </a:rPr>
                <a:t>vcost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(t) =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vcost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</a:t>
              </a:r>
              <a:r>
                <a:rPr lang="en-US" sz="1400" b="1" baseline="-25000" dirty="0" smtClean="0">
                  <a:solidFill>
                    <a:schemeClr val="bg1"/>
                  </a:solidFill>
                </a:rPr>
                <a:t>1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 +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vcost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</a:t>
              </a:r>
              <a:r>
                <a:rPr lang="en-US" sz="1400" b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 +op(t)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910717" y="223652"/>
            <a:ext cx="3129383" cy="2184278"/>
            <a:chOff x="5910717" y="223652"/>
            <a:chExt cx="3129383" cy="2184278"/>
          </a:xfrm>
        </p:grpSpPr>
        <p:sp>
          <p:nvSpPr>
            <p:cNvPr id="62" name="Oval 61"/>
            <p:cNvSpPr/>
            <p:nvPr/>
          </p:nvSpPr>
          <p:spPr bwMode="auto">
            <a:xfrm>
              <a:off x="6649034" y="1693151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7824691" y="1681275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7169569" y="883649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6032665" y="1624940"/>
              <a:ext cx="1270660" cy="427512"/>
            </a:xfrm>
            <a:prstGeom prst="roundRect">
              <a:avLst/>
            </a:prstGeom>
            <a:solidFill>
              <a:schemeClr val="bg2">
                <a:alpha val="1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7586353" y="1622961"/>
              <a:ext cx="1367642" cy="427512"/>
            </a:xfrm>
            <a:prstGeom prst="roundRect">
              <a:avLst/>
            </a:prstGeom>
            <a:solidFill>
              <a:schemeClr val="bg2">
                <a:alpha val="1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551221" y="2038598"/>
              <a:ext cx="8252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Tile: 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596250" y="2038598"/>
              <a:ext cx="8252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Tile: t</a:t>
              </a:r>
              <a:r>
                <a:rPr lang="en-US" baseline="-25000" dirty="0" smtClean="0">
                  <a:solidFill>
                    <a:schemeClr val="bg1"/>
                  </a:solidFill>
                </a:rPr>
                <a:t>2</a:t>
              </a:r>
            </a:p>
          </p:txBody>
        </p:sp>
        <p:cxnSp>
          <p:nvCxnSpPr>
            <p:cNvPr id="70" name="Straight Arrow Connector 69"/>
            <p:cNvCxnSpPr>
              <a:endCxn id="64" idx="3"/>
            </p:cNvCxnSpPr>
            <p:nvPr/>
          </p:nvCxnSpPr>
          <p:spPr>
            <a:xfrm flipV="1">
              <a:off x="6887688" y="1121307"/>
              <a:ext cx="350377" cy="5649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4" idx="5"/>
            </p:cNvCxnSpPr>
            <p:nvPr/>
          </p:nvCxnSpPr>
          <p:spPr>
            <a:xfrm flipH="1" flipV="1">
              <a:off x="7568794" y="1121307"/>
              <a:ext cx="482676" cy="5531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6594762" y="1690253"/>
              <a:ext cx="5886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/>
                <a:t>lchild</a:t>
              </a:r>
              <a:r>
                <a:rPr lang="en-US" sz="900" dirty="0" smtClean="0"/>
                <a:t>(n)</a:t>
              </a:r>
              <a:endParaRPr lang="en-US" sz="900" baseline="30000" dirty="0" smtClean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768442" y="1676399"/>
              <a:ext cx="6014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/>
                <a:t>rchild</a:t>
              </a:r>
              <a:r>
                <a:rPr lang="en-US" sz="900" dirty="0" smtClean="0"/>
                <a:t>(n)</a:t>
              </a:r>
              <a:endParaRPr lang="en-US" sz="900" baseline="30000" dirty="0" smtClean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295407" y="89460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</a:t>
              </a:r>
              <a:endParaRPr lang="en-US" sz="1000" baseline="300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910717" y="223652"/>
              <a:ext cx="3129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>
                  <a:solidFill>
                    <a:schemeClr val="bg1"/>
                  </a:solidFill>
                </a:rPr>
                <a:t>scost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(n) =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vcost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</a:t>
              </a:r>
              <a:r>
                <a:rPr lang="en-US" sz="1400" b="1" baseline="-25000" dirty="0" smtClean="0">
                  <a:solidFill>
                    <a:schemeClr val="bg1"/>
                  </a:solidFill>
                </a:rPr>
                <a:t>1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 +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vcost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</a:t>
              </a:r>
              <a:r>
                <a:rPr lang="en-US" sz="1400" b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 +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</a:rPr>
                <a:t> 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unpcost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</a:t>
              </a:r>
              <a:r>
                <a:rPr lang="en-US" sz="1400" b="1" baseline="-25000" dirty="0" smtClean="0">
                  <a:solidFill>
                    <a:schemeClr val="bg1"/>
                  </a:solidFill>
                </a:rPr>
                <a:t>1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 +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unpcost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(t</a:t>
              </a:r>
              <a:r>
                <a:rPr lang="en-US" sz="1400" b="1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) + op(n)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86171" y="316677"/>
            <a:ext cx="2459173" cy="1712306"/>
            <a:chOff x="3486171" y="316677"/>
            <a:chExt cx="2459173" cy="1712306"/>
          </a:xfrm>
        </p:grpSpPr>
        <p:sp>
          <p:nvSpPr>
            <p:cNvPr id="81" name="Oval 80"/>
            <p:cNvSpPr/>
            <p:nvPr/>
          </p:nvSpPr>
          <p:spPr bwMode="auto">
            <a:xfrm>
              <a:off x="4224489" y="1750549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5400146" y="1738673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4745024" y="941047"/>
              <a:ext cx="467721" cy="2784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algn="ctr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endParaRPr lang="en-US" b="1" dirty="0" smtClean="0">
                <a:solidFill>
                  <a:prstClr val="white"/>
                </a:solidFill>
                <a:cs typeface="Arial" charset="0"/>
              </a:endParaRPr>
            </a:p>
          </p:txBody>
        </p:sp>
        <p:cxnSp>
          <p:nvCxnSpPr>
            <p:cNvPr id="88" name="Straight Arrow Connector 87"/>
            <p:cNvCxnSpPr>
              <a:endCxn id="83" idx="3"/>
            </p:cNvCxnSpPr>
            <p:nvPr/>
          </p:nvCxnSpPr>
          <p:spPr>
            <a:xfrm flipV="1">
              <a:off x="4463143" y="1178705"/>
              <a:ext cx="350377" cy="5649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83" idx="5"/>
            </p:cNvCxnSpPr>
            <p:nvPr/>
          </p:nvCxnSpPr>
          <p:spPr>
            <a:xfrm flipH="1" flipV="1">
              <a:off x="5144249" y="1178705"/>
              <a:ext cx="482676" cy="5531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4170217" y="1747651"/>
              <a:ext cx="5886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/>
                <a:t>lchild</a:t>
              </a:r>
              <a:r>
                <a:rPr lang="en-US" sz="900" dirty="0" smtClean="0"/>
                <a:t>(n)</a:t>
              </a:r>
              <a:endParaRPr lang="en-US" sz="900" baseline="30000" dirty="0" smtClean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43897" y="1733797"/>
              <a:ext cx="6014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 smtClean="0"/>
                <a:t>rchild</a:t>
              </a:r>
              <a:r>
                <a:rPr lang="en-US" sz="900" dirty="0" smtClean="0"/>
                <a:t>(n)</a:t>
              </a:r>
              <a:endParaRPr lang="en-US" sz="900" baseline="30000" dirty="0" smtClean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870862" y="95200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n</a:t>
              </a:r>
              <a:endParaRPr lang="en-US" sz="1000" baseline="30000" dirty="0" smtClean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486171" y="316677"/>
              <a:ext cx="23374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>
                  <a:solidFill>
                    <a:schemeClr val="bg1"/>
                  </a:solidFill>
                </a:rPr>
                <a:t>scost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(n) =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scost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lchild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(n))</a:t>
              </a:r>
            </a:p>
            <a:p>
              <a:r>
                <a:rPr lang="en-US" sz="1400" b="1" dirty="0" smtClean="0">
                  <a:solidFill>
                    <a:schemeClr val="bg1"/>
                  </a:solidFill>
                </a:rPr>
                <a:t> + 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scost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</a:t>
              </a:r>
              <a:r>
                <a:rPr lang="en-US" sz="1400" b="1" dirty="0" err="1" smtClean="0">
                  <a:solidFill>
                    <a:schemeClr val="bg1"/>
                  </a:solidFill>
                </a:rPr>
                <a:t>rchild</a:t>
              </a:r>
              <a:r>
                <a:rPr lang="en-US" sz="1400" b="1" dirty="0" smtClean="0">
                  <a:solidFill>
                    <a:schemeClr val="bg1"/>
                  </a:solidFill>
                </a:rPr>
                <a:t>(n)) + op(n)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APPROACH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70550" y="358301"/>
            <a:ext cx="4360507" cy="1866283"/>
          </a:xfrm>
        </p:spPr>
        <p:txBody>
          <a:bodyPr/>
          <a:lstStyle/>
          <a:p>
            <a:pPr eaLnBrk="1" hangingPunct="1"/>
            <a:r>
              <a:rPr lang="en-US" dirty="0" smtClean="0"/>
              <a:t>Phase IV</a:t>
            </a:r>
          </a:p>
          <a:p>
            <a:pPr lvl="1" eaLnBrk="1" hangingPunct="1"/>
            <a:r>
              <a:rPr lang="en-US" sz="1000" dirty="0" smtClean="0"/>
              <a:t>Code Generation</a:t>
            </a:r>
          </a:p>
          <a:p>
            <a:pPr lvl="2" eaLnBrk="1" hangingPunct="1"/>
            <a:r>
              <a:rPr lang="en-US" sz="1000" dirty="0" smtClean="0"/>
              <a:t>Generate WHIRL vector types for SIMD tiles</a:t>
            </a:r>
          </a:p>
          <a:p>
            <a:pPr lvl="2" eaLnBrk="1" hangingPunct="1"/>
            <a:r>
              <a:rPr lang="en-US" sz="1000" dirty="0" smtClean="0"/>
              <a:t>Generate unpacking/packing instructions at the boundary of non-SIMD to </a:t>
            </a:r>
            <a:r>
              <a:rPr lang="en-US" sz="1000" smtClean="0"/>
              <a:t>SIMD and </a:t>
            </a:r>
            <a:r>
              <a:rPr lang="en-US" sz="1000" dirty="0" smtClean="0"/>
              <a:t>SIMD to non-SIMD  code generation</a:t>
            </a:r>
          </a:p>
          <a:p>
            <a:pPr lvl="3" eaLnBrk="1" hangingPunct="1"/>
            <a:r>
              <a:rPr lang="en-US" sz="1000" dirty="0" smtClean="0"/>
              <a:t>Use SIMD </a:t>
            </a:r>
            <a:r>
              <a:rPr lang="en-US" sz="1000" dirty="0" err="1" smtClean="0"/>
              <a:t>intrinsics</a:t>
            </a:r>
            <a:r>
              <a:rPr lang="en-US" sz="1000" dirty="0" smtClean="0"/>
              <a:t> for packing/unpacking</a:t>
            </a:r>
          </a:p>
          <a:p>
            <a:pPr lvl="2" eaLnBrk="1" hangingPunct="1"/>
            <a:r>
              <a:rPr lang="en-US" sz="1000" dirty="0" smtClean="0"/>
              <a:t>Case I – General Case</a:t>
            </a:r>
          </a:p>
          <a:p>
            <a:pPr lvl="2" eaLnBrk="1" hangingPunct="1"/>
            <a:r>
              <a:rPr lang="en-US" sz="1000" dirty="0" smtClean="0"/>
              <a:t>Case 2 – Handling  LDID/ILOAD tiles (also packing)</a:t>
            </a:r>
          </a:p>
          <a:p>
            <a:pPr lvl="2" eaLnBrk="1" hangingPunct="1"/>
            <a:r>
              <a:rPr lang="en-US" sz="1000" dirty="0" smtClean="0"/>
              <a:t>Case 3 – Handling  STID/ISTORE tiles (also unpacking)</a:t>
            </a:r>
          </a:p>
          <a:p>
            <a:pPr lvl="2" eaLnBrk="1" hangingPunct="1"/>
            <a:r>
              <a:rPr lang="en-US" sz="1000" dirty="0" smtClean="0"/>
              <a:t>Arbitrary packing/unpacking not allowed</a:t>
            </a:r>
          </a:p>
          <a:p>
            <a:pPr lvl="3" eaLnBrk="1" hangingPunct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069" y="0"/>
            <a:ext cx="2633519" cy="193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35" y="2616393"/>
            <a:ext cx="2998646" cy="219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88406" y="1241946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Case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069" y="3712191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Case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20167" y="3466531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Case 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8878" y="2094749"/>
            <a:ext cx="3040083" cy="267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5" y="29588"/>
            <a:ext cx="8502650" cy="479425"/>
          </a:xfrm>
        </p:spPr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Applysimd</a:t>
            </a:r>
            <a:r>
              <a:rPr lang="en-US" dirty="0" smtClean="0"/>
              <a:t> algorithm</a:t>
            </a:r>
            <a:endParaRPr cap="none" dirty="0"/>
          </a:p>
        </p:txBody>
      </p:sp>
      <p:sp>
        <p:nvSpPr>
          <p:cNvPr id="5" name="TextBox 4"/>
          <p:cNvSpPr txBox="1"/>
          <p:nvPr/>
        </p:nvSpPr>
        <p:spPr>
          <a:xfrm>
            <a:off x="4310741" y="65188"/>
            <a:ext cx="4678880" cy="452431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Input: WN - the WHIRL Tree of the loop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Output: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Simdized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WHIRL Tree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Procedure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ApplySimd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 {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1: // </a:t>
            </a:r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Phase-I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2: /* Initialization: create the DAG from the WHIRL using data flow analysis. */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3: _dag =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CreateDAG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();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4: /* level creation in DAG: topological ordering of the DAG nodes.*/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5: _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setOfLevels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CreateLevelsForDAG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();</a:t>
            </a:r>
          </a:p>
          <a:p>
            <a:endParaRPr lang="en-US" sz="1200" dirty="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6: // </a:t>
            </a:r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Phase-II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7: /* possible vector tiles are created for each level. */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8: _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setOfTiles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CreateVector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KTilesForLevels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();</a:t>
            </a:r>
          </a:p>
          <a:p>
            <a:endParaRPr lang="en-US" sz="1200" dirty="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9: // </a:t>
            </a:r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Phase-III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10: /* scalar and vector costs are computed according to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11: the defined cost function using dynamic programming */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12: _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setOfTiles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&lt;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scost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vcost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&gt; = Find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KTileSimpleBestCost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();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13: /* choose the best set of tiles for maximal benefits */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14: _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chosenSetOfTiles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&lt;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scost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vcost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&gt; =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FindBestVectorScalar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Ktiles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();</a:t>
            </a:r>
          </a:p>
          <a:p>
            <a:endParaRPr lang="en-US" sz="1200" dirty="0" smtClean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15: // </a:t>
            </a:r>
            <a:r>
              <a:rPr lang="en-US" sz="1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Phase-IV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16: /* generate the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simdized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code by transforming the WHIRL */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17: _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simdizedWHIRL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GenerateVectorScalarCode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KTile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();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4" y="308769"/>
            <a:ext cx="435824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Phase-I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- Create dependence DAG among operations from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data dependence graph.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chemeClr val="bg1"/>
                </a:solidFill>
              </a:rPr>
              <a:t>  Create topological levels for the DAG nodes.</a:t>
            </a:r>
          </a:p>
          <a:p>
            <a:r>
              <a:rPr lang="en-US" sz="800" dirty="0" smtClean="0">
                <a:solidFill>
                  <a:schemeClr val="bg1"/>
                </a:solidFill>
              </a:rPr>
              <a:t>                   </a:t>
            </a: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Phase-II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- At each level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* for each operator having n DAG nodes 	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        &gt; creates tile combos where k is the tile size.</a:t>
            </a:r>
            <a:r>
              <a:rPr lang="en-US" sz="1400" baseline="-25000" dirty="0" smtClean="0">
                <a:solidFill>
                  <a:schemeClr val="bg1"/>
                </a:solidFill>
              </a:rPr>
              <a:t> 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Phase-III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-Compute scalar and vector cost for all tiles as per 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cost model following dynamic programming  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approach.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chemeClr val="bg1"/>
                </a:solidFill>
              </a:rPr>
              <a:t>  Choose the best set of tiles with minimum cost for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  maximal benefit.</a:t>
            </a:r>
          </a:p>
          <a:p>
            <a:pPr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Phase-IV</a:t>
            </a:r>
          </a:p>
          <a:p>
            <a:pPr>
              <a:buFontTx/>
              <a:buChar char="-"/>
            </a:pPr>
            <a:r>
              <a:rPr lang="en-US" sz="1400" dirty="0" smtClean="0">
                <a:solidFill>
                  <a:schemeClr val="bg1"/>
                </a:solidFill>
              </a:rPr>
              <a:t>Generate the </a:t>
            </a:r>
            <a:r>
              <a:rPr lang="en-US" sz="1400" dirty="0" err="1" smtClean="0">
                <a:solidFill>
                  <a:schemeClr val="bg1"/>
                </a:solidFill>
              </a:rPr>
              <a:t>simdized</a:t>
            </a:r>
            <a:r>
              <a:rPr lang="en-US" sz="1400" dirty="0" smtClean="0">
                <a:solidFill>
                  <a:schemeClr val="bg1"/>
                </a:solidFill>
              </a:rPr>
              <a:t> WHIRL code from which 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code generator generates </a:t>
            </a:r>
            <a:r>
              <a:rPr lang="en-US" sz="1400" dirty="0" err="1" smtClean="0">
                <a:solidFill>
                  <a:schemeClr val="bg1"/>
                </a:solidFill>
              </a:rPr>
              <a:t>simdized</a:t>
            </a:r>
            <a:r>
              <a:rPr lang="en-US" sz="1400" dirty="0" smtClean="0">
                <a:solidFill>
                  <a:schemeClr val="bg1"/>
                </a:solidFill>
              </a:rPr>
              <a:t> code in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  consequent compiler phase.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215740" y="190005"/>
            <a:ext cx="11878" cy="4595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APPROACH – Major differences with BZS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56301" y="692583"/>
            <a:ext cx="8502650" cy="3567113"/>
          </a:xfrm>
        </p:spPr>
        <p:txBody>
          <a:bodyPr/>
          <a:lstStyle/>
          <a:p>
            <a:pPr eaLnBrk="1" hangingPunct="1"/>
            <a:r>
              <a:rPr lang="en-US" dirty="0" smtClean="0"/>
              <a:t>Level-based DAG approach to create tiles</a:t>
            </a:r>
          </a:p>
          <a:p>
            <a:pPr lvl="1" eaLnBrk="1" hangingPunct="1"/>
            <a:r>
              <a:rPr lang="en-US" dirty="0" smtClean="0"/>
              <a:t>More restricted compared to BZS which rely on an ‘ready list’ but helps control compile-time</a:t>
            </a:r>
          </a:p>
          <a:p>
            <a:pPr eaLnBrk="1" hangingPunct="1"/>
            <a:r>
              <a:rPr lang="en-US" dirty="0" smtClean="0"/>
              <a:t>Implemented in the LNO</a:t>
            </a:r>
          </a:p>
          <a:p>
            <a:pPr lvl="1" eaLnBrk="1" hangingPunct="1"/>
            <a:r>
              <a:rPr lang="en-US" dirty="0" smtClean="0"/>
              <a:t>Higher level implementation helps reason about the </a:t>
            </a:r>
            <a:r>
              <a:rPr lang="en-US" dirty="0" err="1" smtClean="0"/>
              <a:t>simidization</a:t>
            </a:r>
            <a:r>
              <a:rPr lang="en-US" dirty="0" smtClean="0"/>
              <a:t> implementation than bother about low-level details.</a:t>
            </a:r>
          </a:p>
          <a:p>
            <a:pPr lvl="1" eaLnBrk="1" hangingPunct="1"/>
            <a:r>
              <a:rPr lang="en-US" dirty="0" smtClean="0"/>
              <a:t>Easy vector type support in WHIRL which can be lowered</a:t>
            </a:r>
          </a:p>
          <a:p>
            <a:pPr eaLnBrk="1" hangingPunct="1"/>
            <a:r>
              <a:rPr lang="en-US" dirty="0" smtClean="0"/>
              <a:t>Iterative ‘k’-tiling as opposed to a rigid selection of ‘k’</a:t>
            </a:r>
          </a:p>
          <a:p>
            <a:pPr lvl="1" eaLnBrk="1" hangingPunct="1"/>
            <a:r>
              <a:rPr lang="en-US" dirty="0" smtClean="0"/>
              <a:t>Helps with the natural structure of the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INItial</a:t>
            </a:r>
            <a:r>
              <a:rPr lang="en-US" dirty="0" smtClean="0"/>
              <a:t> results &amp; experiments - GROMACs(inl1130)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0675" y="822325"/>
            <a:ext cx="4715349" cy="3567113"/>
          </a:xfrm>
        </p:spPr>
        <p:txBody>
          <a:bodyPr/>
          <a:lstStyle/>
          <a:p>
            <a:pPr eaLnBrk="1" hangingPunct="1"/>
            <a:r>
              <a:rPr lang="en-US" dirty="0" smtClean="0"/>
              <a:t>Inl1130’s innermost loop hottest at 70%+</a:t>
            </a:r>
          </a:p>
          <a:p>
            <a:pPr eaLnBrk="1" hangingPunct="1"/>
            <a:r>
              <a:rPr lang="en-US" dirty="0" smtClean="0"/>
              <a:t>Loop body demonstrates 3-way parallelism, ideally suited for 3-tiling</a:t>
            </a:r>
          </a:p>
          <a:p>
            <a:pPr eaLnBrk="1" hangingPunct="1"/>
            <a:r>
              <a:rPr lang="en-US" dirty="0" smtClean="0"/>
              <a:t>Several complexities over the implementation outlined</a:t>
            </a:r>
          </a:p>
          <a:p>
            <a:pPr lvl="1" eaLnBrk="1" hangingPunct="1"/>
            <a:r>
              <a:rPr lang="en-US" dirty="0" err="1" smtClean="0"/>
              <a:t>Simdizing</a:t>
            </a:r>
            <a:r>
              <a:rPr lang="en-US" dirty="0" smtClean="0"/>
              <a:t> reductions</a:t>
            </a:r>
          </a:p>
          <a:p>
            <a:pPr lvl="1" eaLnBrk="1" hangingPunct="1"/>
            <a:r>
              <a:rPr lang="en-US" dirty="0" err="1" smtClean="0"/>
              <a:t>Supertiling</a:t>
            </a:r>
            <a:r>
              <a:rPr lang="en-US" dirty="0" smtClean="0"/>
              <a:t> ( identify some special patterns for better code generation )</a:t>
            </a:r>
          </a:p>
          <a:p>
            <a:pPr lvl="1" eaLnBrk="1" hangingPunct="1"/>
            <a:r>
              <a:rPr lang="en-US" dirty="0" err="1" smtClean="0"/>
              <a:t>LiveIn</a:t>
            </a:r>
            <a:r>
              <a:rPr lang="en-US" dirty="0" smtClean="0"/>
              <a:t>, </a:t>
            </a:r>
            <a:r>
              <a:rPr lang="en-US" dirty="0" err="1" smtClean="0"/>
              <a:t>LiveOut</a:t>
            </a:r>
            <a:r>
              <a:rPr lang="en-US" dirty="0" smtClean="0"/>
              <a:t> Code Generation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781" y="809767"/>
            <a:ext cx="3600450" cy="288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0851" y="3781713"/>
          <a:ext cx="60960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14400"/>
                <a:gridCol w="1698171"/>
                <a:gridCol w="1080655"/>
                <a:gridCol w="11835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#Nodes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#Levels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#Nodes </a:t>
                      </a:r>
                      <a:r>
                        <a:rPr lang="en-US" sz="1400" dirty="0" err="1" smtClean="0"/>
                        <a:t>Simdized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r>
                        <a:rPr lang="en-US" sz="1400" dirty="0" err="1" smtClean="0"/>
                        <a:t>Simdized</a:t>
                      </a:r>
                      <a:r>
                        <a:rPr lang="en-US" sz="1400" baseline="0" dirty="0" smtClean="0"/>
                        <a:t> tiles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%</a:t>
                      </a:r>
                      <a:r>
                        <a:rPr lang="en-US" sz="1400" baseline="0" dirty="0" err="1" smtClean="0"/>
                        <a:t>Simdized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INITIAL RESULTS &amp; Experiments 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0675" y="822325"/>
            <a:ext cx="4239450" cy="3567113"/>
          </a:xfrm>
        </p:spPr>
        <p:txBody>
          <a:bodyPr/>
          <a:lstStyle/>
          <a:p>
            <a:pPr eaLnBrk="1" hangingPunct="1"/>
            <a:r>
              <a:rPr lang="en-US" dirty="0" smtClean="0"/>
              <a:t>Implemented in the Open64 4.5.1 AMD release </a:t>
            </a:r>
          </a:p>
          <a:p>
            <a:pPr eaLnBrk="1" hangingPunct="1"/>
            <a:r>
              <a:rPr lang="en-US" dirty="0" smtClean="0"/>
              <a:t>Enabled under a special flag –</a:t>
            </a:r>
            <a:r>
              <a:rPr lang="en-US" dirty="0" err="1" smtClean="0"/>
              <a:t>LNO:simd</a:t>
            </a:r>
            <a:r>
              <a:rPr lang="en-US" dirty="0" smtClean="0"/>
              <a:t>=3 at –O3 and above</a:t>
            </a:r>
          </a:p>
          <a:p>
            <a:pPr eaLnBrk="1" hangingPunct="1"/>
            <a:r>
              <a:rPr lang="en-US" dirty="0" err="1" smtClean="0"/>
              <a:t>ApplySimd</a:t>
            </a:r>
            <a:r>
              <a:rPr lang="en-US" dirty="0" smtClean="0"/>
              <a:t> invoked in LNO, after regular </a:t>
            </a:r>
            <a:r>
              <a:rPr lang="en-US" dirty="0" err="1" smtClean="0"/>
              <a:t>vectorization</a:t>
            </a:r>
            <a:r>
              <a:rPr lang="en-US" dirty="0" smtClean="0"/>
              <a:t> fails</a:t>
            </a:r>
          </a:p>
          <a:p>
            <a:pPr eaLnBrk="1" hangingPunct="1"/>
            <a:r>
              <a:rPr lang="en-US" dirty="0" smtClean="0"/>
              <a:t>LNO/simd.cxx – code home</a:t>
            </a:r>
          </a:p>
          <a:p>
            <a:pPr eaLnBrk="1" hangingPunct="1"/>
            <a:r>
              <a:rPr lang="en-US" dirty="0" smtClean="0"/>
              <a:t>Compile-time intensive due to explicit tile creation</a:t>
            </a:r>
          </a:p>
          <a:p>
            <a:pPr eaLnBrk="1" hangingPunct="1"/>
            <a:r>
              <a:rPr lang="en-US" dirty="0" smtClean="0"/>
              <a:t>Our main targets are </a:t>
            </a:r>
            <a:r>
              <a:rPr lang="en-US" dirty="0" err="1" smtClean="0"/>
              <a:t>gromacs</a:t>
            </a:r>
            <a:r>
              <a:rPr lang="en-US" dirty="0" smtClean="0"/>
              <a:t> (inl1130)  (and </a:t>
            </a:r>
            <a:r>
              <a:rPr lang="en-US" dirty="0" err="1" smtClean="0"/>
              <a:t>namd</a:t>
            </a:r>
            <a:r>
              <a:rPr lang="en-US" dirty="0" smtClean="0"/>
              <a:t>, WIP)</a:t>
            </a:r>
          </a:p>
          <a:p>
            <a:pPr eaLnBrk="1" hangingPunct="1"/>
            <a:r>
              <a:rPr lang="en-US" dirty="0" smtClean="0"/>
              <a:t>Not available in open64.net yet</a:t>
            </a:r>
          </a:p>
          <a:p>
            <a:pPr eaLnBrk="1" hangingPunct="1"/>
            <a:r>
              <a:rPr lang="en-US" dirty="0" smtClean="0"/>
              <a:t>Targets AVX, though 256 bit registers not utilized yet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5153892" y="593767"/>
          <a:ext cx="3123209" cy="341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 &amp; FUTURE WORK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Illustrates the efficacy of the dynamic programming approach</a:t>
            </a:r>
          </a:p>
          <a:p>
            <a:pPr eaLnBrk="1" hangingPunct="1"/>
            <a:r>
              <a:rPr lang="en-US" dirty="0" smtClean="0"/>
              <a:t>First top-of-the-line compiler to effectively </a:t>
            </a:r>
            <a:r>
              <a:rPr lang="en-US" dirty="0" err="1" smtClean="0"/>
              <a:t>simdize</a:t>
            </a:r>
            <a:r>
              <a:rPr lang="en-US" dirty="0" smtClean="0"/>
              <a:t> </a:t>
            </a:r>
            <a:r>
              <a:rPr lang="en-US" dirty="0" err="1" smtClean="0"/>
              <a:t>gromacs</a:t>
            </a:r>
            <a:r>
              <a:rPr lang="en-US" dirty="0" smtClean="0"/>
              <a:t> with such huge gains</a:t>
            </a:r>
          </a:p>
          <a:p>
            <a:pPr lvl="1" eaLnBrk="1" hangingPunct="1"/>
            <a:r>
              <a:rPr lang="en-US" dirty="0" smtClean="0"/>
              <a:t>Some efforts do </a:t>
            </a:r>
            <a:r>
              <a:rPr lang="en-US" dirty="0" err="1" smtClean="0"/>
              <a:t>simdize</a:t>
            </a:r>
            <a:r>
              <a:rPr lang="en-US" dirty="0" smtClean="0"/>
              <a:t> </a:t>
            </a:r>
            <a:r>
              <a:rPr lang="en-US" dirty="0" err="1" smtClean="0"/>
              <a:t>gromacs</a:t>
            </a:r>
            <a:r>
              <a:rPr lang="en-US" dirty="0" smtClean="0"/>
              <a:t> but uses old legacy compilers like SUIF</a:t>
            </a:r>
          </a:p>
          <a:p>
            <a:pPr eaLnBrk="1" hangingPunct="1"/>
            <a:r>
              <a:rPr lang="en-US" dirty="0" smtClean="0"/>
              <a:t>Can be extended to CFGs </a:t>
            </a:r>
          </a:p>
          <a:p>
            <a:pPr eaLnBrk="1" hangingPunct="1"/>
            <a:r>
              <a:rPr lang="en-US" dirty="0" smtClean="0"/>
              <a:t>Iterative “k”- tiling factor decided on percentage </a:t>
            </a:r>
            <a:r>
              <a:rPr lang="en-US" dirty="0" err="1" smtClean="0"/>
              <a:t>simdized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The underlying graph problem is identifying </a:t>
            </a:r>
            <a:r>
              <a:rPr lang="en-US" dirty="0" err="1" smtClean="0"/>
              <a:t>subgraph-isomporphism</a:t>
            </a:r>
            <a:r>
              <a:rPr lang="en-US" dirty="0" smtClean="0"/>
              <a:t> (hard). Refer to the paper in Slide 2 by </a:t>
            </a:r>
            <a:r>
              <a:rPr lang="en-US" dirty="0" err="1" smtClean="0"/>
              <a:t>Mahlke</a:t>
            </a:r>
            <a:r>
              <a:rPr lang="en-US" dirty="0" smtClean="0"/>
              <a:t> et al.</a:t>
            </a:r>
          </a:p>
          <a:p>
            <a:pPr lvl="1" eaLnBrk="1" hangingPunct="1"/>
            <a:r>
              <a:rPr lang="en-US" dirty="0" smtClean="0"/>
              <a:t>Should we look at disjoint clusters before tiling ?</a:t>
            </a:r>
          </a:p>
          <a:p>
            <a:pPr eaLnBrk="1" hangingPunct="1"/>
            <a:r>
              <a:rPr lang="en-US" dirty="0" smtClean="0"/>
              <a:t>Still lot of work</a:t>
            </a:r>
          </a:p>
          <a:p>
            <a:pPr lvl="1" eaLnBrk="1" hangingPunct="1"/>
            <a:r>
              <a:rPr lang="en-US" dirty="0" smtClean="0"/>
              <a:t>Challenges in reducing compile time overhead</a:t>
            </a:r>
          </a:p>
          <a:p>
            <a:pPr lvl="1" eaLnBrk="1" hangingPunct="1"/>
            <a:r>
              <a:rPr lang="en-US" dirty="0" smtClean="0"/>
              <a:t>Code Generation too tied to the ISA (virtual vectors may help, see </a:t>
            </a:r>
            <a:r>
              <a:rPr lang="en-US" dirty="0" err="1" smtClean="0"/>
              <a:t>Zaks</a:t>
            </a:r>
            <a:r>
              <a:rPr lang="en-US" dirty="0" smtClean="0"/>
              <a:t> et al.)</a:t>
            </a:r>
          </a:p>
          <a:p>
            <a:pPr lvl="1" eaLnBrk="1" hangingPunct="1"/>
            <a:r>
              <a:rPr lang="en-US" dirty="0" smtClean="0"/>
              <a:t>Scatter/Gather operations may make things attractive (</a:t>
            </a:r>
            <a:r>
              <a:rPr lang="en-US" dirty="0" err="1" smtClean="0"/>
              <a:t>Haswell</a:t>
            </a:r>
            <a:r>
              <a:rPr lang="en-US" dirty="0" smtClean="0"/>
              <a:t>, future AMD processors)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Efficient Selection of Vector Instructions using Dynamic Programming</a:t>
            </a:r>
            <a:r>
              <a:rPr lang="en-US" dirty="0" smtClean="0"/>
              <a:t>. </a:t>
            </a:r>
            <a:r>
              <a:rPr lang="en-US" i="1" dirty="0" err="1" smtClean="0"/>
              <a:t>Rajkishore</a:t>
            </a:r>
            <a:r>
              <a:rPr lang="en-US" i="1" dirty="0" smtClean="0"/>
              <a:t> </a:t>
            </a:r>
            <a:r>
              <a:rPr lang="en-US" i="1" dirty="0" err="1" smtClean="0"/>
              <a:t>Barik</a:t>
            </a:r>
            <a:r>
              <a:rPr lang="en-US" i="1" dirty="0" smtClean="0"/>
              <a:t>, </a:t>
            </a:r>
            <a:r>
              <a:rPr lang="en-US" i="1" dirty="0" err="1" smtClean="0"/>
              <a:t>Jisheng</a:t>
            </a:r>
            <a:r>
              <a:rPr lang="en-US" i="1" dirty="0" smtClean="0"/>
              <a:t> Zhao, Vivek </a:t>
            </a:r>
            <a:r>
              <a:rPr lang="en-US" i="1" dirty="0" err="1" smtClean="0"/>
              <a:t>Sarkar</a:t>
            </a:r>
            <a:r>
              <a:rPr lang="en-US" i="1" dirty="0" smtClean="0"/>
              <a:t> (Rice University), MICRO 2010.</a:t>
            </a:r>
          </a:p>
          <a:p>
            <a:pPr eaLnBrk="1" hangingPunct="1"/>
            <a:r>
              <a:rPr lang="en-US" b="1" dirty="0" smtClean="0"/>
              <a:t>Efficient SIMD Code Generation for Irregular Kernels</a:t>
            </a:r>
            <a:r>
              <a:rPr lang="en-US" dirty="0" smtClean="0"/>
              <a:t>. </a:t>
            </a:r>
            <a:r>
              <a:rPr lang="en-US" i="1" dirty="0" err="1" smtClean="0"/>
              <a:t>Seonggun</a:t>
            </a:r>
            <a:r>
              <a:rPr lang="en-US" i="1" dirty="0" smtClean="0"/>
              <a:t> Kim and Hwansoo Han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Sungkyunkwan</a:t>
            </a:r>
            <a:r>
              <a:rPr lang="en-US" i="1" dirty="0" smtClean="0"/>
              <a:t> University</a:t>
            </a:r>
            <a:r>
              <a:rPr lang="en-US" dirty="0" smtClean="0"/>
              <a:t>, </a:t>
            </a:r>
            <a:r>
              <a:rPr lang="en-US" i="1" dirty="0" err="1" smtClean="0"/>
              <a:t>PPoPP</a:t>
            </a:r>
            <a:r>
              <a:rPr lang="en-US" i="1" dirty="0" smtClean="0"/>
              <a:t> 2012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 Compiler Framework for Extracting </a:t>
            </a:r>
            <a:r>
              <a:rPr lang="en-US" b="1" dirty="0" err="1" smtClean="0"/>
              <a:t>Superword</a:t>
            </a:r>
            <a:r>
              <a:rPr lang="en-US" b="1" dirty="0" smtClean="0"/>
              <a:t> Level Parallelism. </a:t>
            </a:r>
            <a:r>
              <a:rPr lang="en-US" i="1" dirty="0" smtClean="0"/>
              <a:t>Jun Liu, </a:t>
            </a:r>
            <a:r>
              <a:rPr lang="en-US" i="1" dirty="0" err="1" smtClean="0"/>
              <a:t>Yuanrui</a:t>
            </a:r>
            <a:r>
              <a:rPr lang="en-US" i="1" dirty="0" smtClean="0"/>
              <a:t> Zhang, </a:t>
            </a:r>
            <a:r>
              <a:rPr lang="en-US" i="1" dirty="0" err="1" smtClean="0"/>
              <a:t>Ohyoung</a:t>
            </a:r>
            <a:r>
              <a:rPr lang="en-US" i="1" dirty="0" smtClean="0"/>
              <a:t> Jang, Wei Ding, </a:t>
            </a:r>
            <a:r>
              <a:rPr lang="en-US" i="1" dirty="0" err="1" smtClean="0"/>
              <a:t>Mahmut</a:t>
            </a:r>
            <a:r>
              <a:rPr lang="en-US" i="1" dirty="0" smtClean="0"/>
              <a:t> </a:t>
            </a:r>
            <a:r>
              <a:rPr lang="en-US" i="1" dirty="0" err="1" smtClean="0"/>
              <a:t>Kandemir</a:t>
            </a:r>
            <a:r>
              <a:rPr lang="en-US" i="1" dirty="0" smtClean="0"/>
              <a:t>, The Pennsylvania State University</a:t>
            </a:r>
            <a:r>
              <a:rPr lang="en-US" dirty="0" smtClean="0"/>
              <a:t>, </a:t>
            </a:r>
            <a:r>
              <a:rPr lang="en-US" i="1" dirty="0" smtClean="0"/>
              <a:t>PLDI 2012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b="1" dirty="0" smtClean="0"/>
              <a:t>SIMD Defragmenter: Efficient ILP Realization on Data-parallel Architectures</a:t>
            </a:r>
            <a:r>
              <a:rPr lang="en-US" dirty="0" smtClean="0"/>
              <a:t>. </a:t>
            </a:r>
            <a:r>
              <a:rPr lang="en-US" i="1" dirty="0" err="1" smtClean="0"/>
              <a:t>Yongjun</a:t>
            </a:r>
            <a:r>
              <a:rPr lang="en-US" i="1" dirty="0" smtClean="0"/>
              <a:t> Park (University of Michigan, Ann Arbor), </a:t>
            </a:r>
            <a:r>
              <a:rPr lang="en-US" i="1" dirty="0" err="1" smtClean="0"/>
              <a:t>Sangwon</a:t>
            </a:r>
            <a:r>
              <a:rPr lang="en-US" i="1" dirty="0" smtClean="0"/>
              <a:t> </a:t>
            </a:r>
            <a:r>
              <a:rPr lang="en-US" i="1" dirty="0" err="1" smtClean="0"/>
              <a:t>Seo</a:t>
            </a:r>
            <a:r>
              <a:rPr lang="en-US" i="1" dirty="0" smtClean="0"/>
              <a:t> (University of Michigan, Ann Arbor), </a:t>
            </a:r>
            <a:r>
              <a:rPr lang="en-US" i="1" dirty="0" err="1" smtClean="0"/>
              <a:t>Hyunchul</a:t>
            </a:r>
            <a:r>
              <a:rPr lang="en-US" i="1" dirty="0" smtClean="0"/>
              <a:t> Park (Intel), </a:t>
            </a:r>
            <a:r>
              <a:rPr lang="en-US" i="1" dirty="0" err="1" smtClean="0"/>
              <a:t>Hyoun</a:t>
            </a:r>
            <a:r>
              <a:rPr lang="en-US" i="1" dirty="0" smtClean="0"/>
              <a:t> </a:t>
            </a:r>
            <a:r>
              <a:rPr lang="en-US" i="1" dirty="0" err="1" smtClean="0"/>
              <a:t>Kyu</a:t>
            </a:r>
            <a:r>
              <a:rPr lang="en-US" i="1" dirty="0" smtClean="0"/>
              <a:t> Cho (University of Michigan, Ann Arbor) and Scott </a:t>
            </a:r>
            <a:r>
              <a:rPr lang="en-US" i="1" dirty="0" err="1" smtClean="0"/>
              <a:t>Mahlke</a:t>
            </a:r>
            <a:r>
              <a:rPr lang="en-US" i="1" dirty="0" smtClean="0"/>
              <a:t> (University of Michigan, Ann Arbor)</a:t>
            </a:r>
            <a:r>
              <a:rPr lang="en-US" dirty="0" smtClean="0"/>
              <a:t>, </a:t>
            </a:r>
            <a:r>
              <a:rPr lang="en-US" i="1" dirty="0" smtClean="0"/>
              <a:t>ASPLOS 2012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1000" b="1" smtClean="0"/>
              <a:t>Trademark Attribution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000" smtClean="0"/>
              <a:t>AMD, the AMD Arrow logo and combinations thereof are trademarks of Advanced Micro Devices, Inc. in the United States and/or other jurisdictions. Other names used in this presentation are for identification purposes only and may be trademarks of their respective owners.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000" smtClean="0"/>
              <a:t>©2011 Advanced Micro Devices, Inc. All rights reserved.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AGENDA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Partial </a:t>
            </a:r>
            <a:r>
              <a:rPr lang="en-US" dirty="0" err="1" smtClean="0"/>
              <a:t>Simdization</a:t>
            </a:r>
            <a:endParaRPr lang="en-US" dirty="0" smtClean="0"/>
          </a:p>
          <a:p>
            <a:pPr eaLnBrk="1" hangingPunct="1"/>
            <a:r>
              <a:rPr lang="en-US" dirty="0" smtClean="0"/>
              <a:t>Overview of </a:t>
            </a:r>
            <a:r>
              <a:rPr lang="en-US" dirty="0" err="1" smtClean="0"/>
              <a:t>Barik</a:t>
            </a:r>
            <a:r>
              <a:rPr lang="en-US" dirty="0" smtClean="0"/>
              <a:t>-Zhao-</a:t>
            </a:r>
            <a:r>
              <a:rPr lang="en-US" dirty="0" err="1" smtClean="0"/>
              <a:t>Sarkar</a:t>
            </a:r>
            <a:r>
              <a:rPr lang="en-US" dirty="0" smtClean="0"/>
              <a:t> Dynamic Programming-based algorithm</a:t>
            </a:r>
          </a:p>
          <a:p>
            <a:pPr eaLnBrk="1" hangingPunct="1"/>
            <a:r>
              <a:rPr lang="en-US" dirty="0" smtClean="0"/>
              <a:t>Motivating Example – hot loop in </a:t>
            </a:r>
            <a:r>
              <a:rPr lang="en-US" dirty="0" err="1" smtClean="0"/>
              <a:t>gromacs</a:t>
            </a:r>
            <a:endParaRPr lang="en-US" dirty="0" smtClean="0"/>
          </a:p>
          <a:p>
            <a:pPr eaLnBrk="1" hangingPunct="1"/>
            <a:r>
              <a:rPr lang="en-US" dirty="0" smtClean="0"/>
              <a:t>Our Approach</a:t>
            </a:r>
          </a:p>
          <a:p>
            <a:pPr eaLnBrk="1" hangingPunct="1"/>
            <a:r>
              <a:rPr lang="en-US" dirty="0" smtClean="0"/>
              <a:t>Initial Results</a:t>
            </a:r>
          </a:p>
          <a:p>
            <a:pPr eaLnBrk="1" hangingPunct="1"/>
            <a:r>
              <a:rPr lang="en-US" dirty="0" smtClean="0"/>
              <a:t>Conclusion and Future Work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Partial </a:t>
            </a:r>
            <a:r>
              <a:rPr lang="en-US" dirty="0" err="1" smtClean="0"/>
              <a:t>simdization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84197" y="617608"/>
            <a:ext cx="8502650" cy="3567113"/>
          </a:xfrm>
        </p:spPr>
        <p:txBody>
          <a:bodyPr/>
          <a:lstStyle/>
          <a:p>
            <a:pPr eaLnBrk="1" hangingPunct="1"/>
            <a:r>
              <a:rPr lang="en-US" dirty="0" smtClean="0"/>
              <a:t>Effectively utilize and exploit the SIMD (vector) ISA of modern x86 microprocessors</a:t>
            </a:r>
          </a:p>
          <a:p>
            <a:pPr eaLnBrk="1" hangingPunct="1"/>
            <a:r>
              <a:rPr lang="en-US" dirty="0" smtClean="0"/>
              <a:t>Traditional loop-based </a:t>
            </a:r>
            <a:r>
              <a:rPr lang="en-US" dirty="0" err="1" smtClean="0"/>
              <a:t>vectorization</a:t>
            </a:r>
            <a:r>
              <a:rPr lang="en-US" dirty="0" smtClean="0"/>
              <a:t> adopt an all-or-nothing approach in </a:t>
            </a:r>
            <a:r>
              <a:rPr lang="en-US" dirty="0" err="1" smtClean="0"/>
              <a:t>SIMDizing</a:t>
            </a:r>
            <a:r>
              <a:rPr lang="en-US" dirty="0" smtClean="0"/>
              <a:t> loops - frequently employing fission or other techniques to separate the non-</a:t>
            </a:r>
            <a:r>
              <a:rPr lang="en-US" dirty="0" err="1" smtClean="0"/>
              <a:t>vectorizable</a:t>
            </a:r>
            <a:r>
              <a:rPr lang="en-US" dirty="0" smtClean="0"/>
              <a:t> part from the </a:t>
            </a:r>
            <a:r>
              <a:rPr lang="en-US" dirty="0" err="1" smtClean="0"/>
              <a:t>vectorizable</a:t>
            </a:r>
            <a:r>
              <a:rPr lang="en-US" dirty="0" smtClean="0"/>
              <a:t> part</a:t>
            </a:r>
          </a:p>
          <a:p>
            <a:pPr eaLnBrk="1" hangingPunct="1"/>
            <a:r>
              <a:rPr lang="en-US" dirty="0" smtClean="0"/>
              <a:t>Partial </a:t>
            </a:r>
            <a:r>
              <a:rPr lang="en-US" dirty="0" err="1" smtClean="0"/>
              <a:t>simdization</a:t>
            </a:r>
            <a:r>
              <a:rPr lang="en-US" dirty="0" smtClean="0"/>
              <a:t> packs isomorphic instructions  to SIMD instructions  (if possible), </a:t>
            </a:r>
          </a:p>
          <a:p>
            <a:pPr lvl="1" eaLnBrk="1" hangingPunct="1"/>
            <a:r>
              <a:rPr lang="en-US" dirty="0" smtClean="0"/>
              <a:t>Most of the opportunities still loop-based</a:t>
            </a:r>
          </a:p>
          <a:p>
            <a:pPr lvl="1" eaLnBrk="1" hangingPunct="1"/>
            <a:r>
              <a:rPr lang="en-US" dirty="0" smtClean="0"/>
              <a:t>Need not have all instructions packed</a:t>
            </a:r>
          </a:p>
          <a:p>
            <a:pPr eaLnBrk="1" hangingPunct="1"/>
            <a:r>
              <a:rPr lang="en-US" dirty="0" smtClean="0"/>
              <a:t>SLP (</a:t>
            </a:r>
            <a:r>
              <a:rPr lang="en-US" dirty="0" err="1" smtClean="0"/>
              <a:t>Superworld</a:t>
            </a:r>
            <a:r>
              <a:rPr lang="en-US" dirty="0" smtClean="0"/>
              <a:t>-level-parallelism) [ Larsen et al.] one of the most well-known partial </a:t>
            </a:r>
            <a:r>
              <a:rPr lang="en-US" dirty="0" err="1" smtClean="0"/>
              <a:t>simidization</a:t>
            </a:r>
            <a:r>
              <a:rPr lang="en-US" dirty="0" smtClean="0"/>
              <a:t> techniques</a:t>
            </a:r>
          </a:p>
          <a:p>
            <a:pPr eaLnBrk="1" hangingPunct="1"/>
            <a:r>
              <a:rPr lang="en-US" dirty="0" smtClean="0"/>
              <a:t>A simple example of partial </a:t>
            </a:r>
            <a:r>
              <a:rPr lang="en-US" dirty="0" err="1" smtClean="0"/>
              <a:t>simdization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PARTIAL SIMDIZATION - EXAMPLE</a:t>
            </a:r>
            <a:endParaRPr cap="none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68489" y="382137"/>
            <a:ext cx="2593076" cy="176056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flat" cmpd="sng" algn="ctr">
            <a:solidFill>
              <a:srgbClr val="33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100" dirty="0">
                <a:solidFill>
                  <a:srgbClr val="C00000"/>
                </a:solidFill>
              </a:rPr>
              <a:t>1: </a:t>
            </a:r>
            <a:r>
              <a:rPr lang="en-US" altLang="ko-KR" sz="1100" dirty="0" smtClean="0">
                <a:solidFill>
                  <a:srgbClr val="C00000"/>
                </a:solidFill>
              </a:rPr>
              <a:t>for </a:t>
            </a:r>
            <a:r>
              <a:rPr lang="en-US" altLang="ko-KR" sz="1100" dirty="0">
                <a:solidFill>
                  <a:srgbClr val="C00000"/>
                </a:solidFill>
              </a:rPr>
              <a:t>(it = 0; </a:t>
            </a:r>
            <a:r>
              <a:rPr lang="en-US" altLang="ko-KR" sz="1100" dirty="0" smtClean="0">
                <a:solidFill>
                  <a:srgbClr val="C00000"/>
                </a:solidFill>
              </a:rPr>
              <a:t>it </a:t>
            </a:r>
            <a:r>
              <a:rPr lang="en-US" altLang="ko-KR" sz="1100" dirty="0">
                <a:solidFill>
                  <a:srgbClr val="C00000"/>
                </a:solidFill>
              </a:rPr>
              <a:t>&lt; </a:t>
            </a:r>
            <a:r>
              <a:rPr lang="en-US" altLang="ko-KR" sz="1100" dirty="0" smtClean="0">
                <a:solidFill>
                  <a:srgbClr val="C00000"/>
                </a:solidFill>
              </a:rPr>
              <a:t>n; </a:t>
            </a:r>
            <a:r>
              <a:rPr lang="en-US" altLang="ko-KR" sz="1100" dirty="0">
                <a:solidFill>
                  <a:srgbClr val="C00000"/>
                </a:solidFill>
              </a:rPr>
              <a:t>it</a:t>
            </a:r>
            <a:r>
              <a:rPr lang="en-US" altLang="ko-KR" sz="1100" dirty="0" smtClean="0">
                <a:solidFill>
                  <a:srgbClr val="C00000"/>
                </a:solidFill>
              </a:rPr>
              <a:t>++) { 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2:   </a:t>
            </a:r>
            <a:r>
              <a:rPr lang="en-US" altLang="ko-KR" sz="1100" dirty="0" err="1">
                <a:solidFill>
                  <a:srgbClr val="C00000"/>
                </a:solidFill>
              </a:rPr>
              <a:t>i</a:t>
            </a:r>
            <a:r>
              <a:rPr lang="en-US" altLang="ko-KR" sz="1100" dirty="0">
                <a:solidFill>
                  <a:srgbClr val="C00000"/>
                </a:solidFill>
              </a:rPr>
              <a:t> = </a:t>
            </a:r>
            <a:r>
              <a:rPr lang="en-US" altLang="ko-KR" sz="1100" dirty="0" smtClean="0">
                <a:solidFill>
                  <a:srgbClr val="C00000"/>
                </a:solidFill>
              </a:rPr>
              <a:t> a[it</a:t>
            </a:r>
            <a:r>
              <a:rPr lang="en-US" altLang="ko-KR" sz="1100" dirty="0">
                <a:solidFill>
                  <a:srgbClr val="C00000"/>
                </a:solidFill>
              </a:rPr>
              <a:t>] + b[it];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3:   j = </a:t>
            </a:r>
            <a:r>
              <a:rPr lang="en-US" altLang="ko-KR" sz="1100" dirty="0" smtClean="0">
                <a:solidFill>
                  <a:srgbClr val="C00000"/>
                </a:solidFill>
              </a:rPr>
              <a:t> c[it</a:t>
            </a:r>
            <a:r>
              <a:rPr lang="en-US" altLang="ko-KR" sz="1100" dirty="0">
                <a:solidFill>
                  <a:srgbClr val="C00000"/>
                </a:solidFill>
              </a:rPr>
              <a:t>] + d[it];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4:   k = e[it] + f[it];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5:   l = </a:t>
            </a:r>
            <a:r>
              <a:rPr lang="en-US" altLang="ko-KR" sz="1100" dirty="0" smtClean="0">
                <a:solidFill>
                  <a:srgbClr val="C00000"/>
                </a:solidFill>
              </a:rPr>
              <a:t> g[it</a:t>
            </a:r>
            <a:r>
              <a:rPr lang="en-US" altLang="ko-KR" sz="1100" dirty="0">
                <a:solidFill>
                  <a:srgbClr val="C00000"/>
                </a:solidFill>
              </a:rPr>
              <a:t>] + h[it];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6:   m = </a:t>
            </a:r>
            <a:r>
              <a:rPr lang="en-US" altLang="ko-KR" sz="1100" dirty="0" err="1">
                <a:solidFill>
                  <a:srgbClr val="C00000"/>
                </a:solidFill>
              </a:rPr>
              <a:t>i</a:t>
            </a:r>
            <a:r>
              <a:rPr lang="en-US" altLang="ko-KR" sz="1100" dirty="0">
                <a:solidFill>
                  <a:srgbClr val="C00000"/>
                </a:solidFill>
              </a:rPr>
              <a:t> + j;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7:   n = k + l;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rgbClr val="C00000"/>
                </a:solidFill>
              </a:rPr>
              <a:t>8:   </a:t>
            </a:r>
            <a:r>
              <a:rPr lang="en-US" altLang="ko-KR" sz="1100" dirty="0" smtClean="0">
                <a:solidFill>
                  <a:srgbClr val="C00000"/>
                </a:solidFill>
              </a:rPr>
              <a:t>res[it</a:t>
            </a:r>
            <a:r>
              <a:rPr lang="en-US" altLang="ko-KR" sz="1100" dirty="0">
                <a:solidFill>
                  <a:srgbClr val="C00000"/>
                </a:solidFill>
              </a:rPr>
              <a:t>] = m </a:t>
            </a:r>
            <a:r>
              <a:rPr lang="en-US" altLang="ko-KR" sz="1100" dirty="0" smtClean="0">
                <a:solidFill>
                  <a:srgbClr val="C00000"/>
                </a:solidFill>
              </a:rPr>
              <a:t>+ n;</a:t>
            </a:r>
          </a:p>
          <a:p>
            <a:r>
              <a:rPr lang="en-US" altLang="ko-KR" sz="1100" dirty="0" smtClean="0">
                <a:solidFill>
                  <a:srgbClr val="C00000"/>
                </a:solidFill>
              </a:rPr>
              <a:t>}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022" y="4162566"/>
            <a:ext cx="4885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Example courtesy: </a:t>
            </a:r>
            <a:r>
              <a:rPr lang="en-US" sz="1200" dirty="0" smtClean="0">
                <a:solidFill>
                  <a:schemeClr val="bg1"/>
                </a:solidFill>
              </a:rPr>
              <a:t>“SIMD Defragmenter: Efficient ILP Realization on Data-parallel Architectures”,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Y. Park et al., ASPLOS 2012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203276" y="2183642"/>
            <a:ext cx="2522563" cy="203351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100" dirty="0">
                <a:solidFill>
                  <a:srgbClr val="C00000"/>
                </a:solidFill>
              </a:rPr>
              <a:t>1: </a:t>
            </a:r>
            <a:r>
              <a:rPr lang="en-US" altLang="ko-KR" sz="1100" dirty="0" smtClean="0">
                <a:solidFill>
                  <a:srgbClr val="C00000"/>
                </a:solidFill>
              </a:rPr>
              <a:t>for </a:t>
            </a:r>
            <a:r>
              <a:rPr lang="en-US" altLang="ko-KR" sz="1100" dirty="0">
                <a:solidFill>
                  <a:srgbClr val="C00000"/>
                </a:solidFill>
              </a:rPr>
              <a:t>(it = 0; </a:t>
            </a:r>
            <a:r>
              <a:rPr lang="en-US" altLang="ko-KR" sz="1100" dirty="0" smtClean="0">
                <a:solidFill>
                  <a:srgbClr val="C00000"/>
                </a:solidFill>
              </a:rPr>
              <a:t>it </a:t>
            </a:r>
            <a:r>
              <a:rPr lang="en-US" altLang="ko-KR" sz="1100" dirty="0">
                <a:solidFill>
                  <a:srgbClr val="C00000"/>
                </a:solidFill>
              </a:rPr>
              <a:t>&lt; </a:t>
            </a:r>
            <a:r>
              <a:rPr lang="en-US" altLang="ko-KR" sz="1100" dirty="0" smtClean="0">
                <a:solidFill>
                  <a:srgbClr val="C00000"/>
                </a:solidFill>
              </a:rPr>
              <a:t>n; </a:t>
            </a:r>
            <a:r>
              <a:rPr lang="en-US" altLang="ko-KR" sz="1100" dirty="0">
                <a:solidFill>
                  <a:srgbClr val="C00000"/>
                </a:solidFill>
              </a:rPr>
              <a:t>it</a:t>
            </a:r>
            <a:r>
              <a:rPr lang="en-US" altLang="ko-KR" sz="1100" dirty="0" smtClean="0">
                <a:solidFill>
                  <a:srgbClr val="C00000"/>
                </a:solidFill>
              </a:rPr>
              <a:t>++) { </a:t>
            </a:r>
            <a:endParaRPr lang="ko-KR" altLang="en-US" sz="1100" dirty="0">
              <a:solidFill>
                <a:srgbClr val="C00000"/>
              </a:solidFill>
            </a:endParaRPr>
          </a:p>
          <a:p>
            <a:r>
              <a:rPr lang="en-US" altLang="ko-KR" sz="1100" dirty="0">
                <a:solidFill>
                  <a:schemeClr val="bg2">
                    <a:lumMod val="75000"/>
                  </a:schemeClr>
                </a:solidFill>
                <a:effectLst/>
              </a:rPr>
              <a:t>2</a:t>
            </a:r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:   vt1 = pack&lt; a[it], e[it] &gt;</a:t>
            </a:r>
          </a:p>
          <a:p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3:   vt2 = pack&lt; b[it], f[it] &gt;</a:t>
            </a:r>
          </a:p>
          <a:p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4:   vt3 = pack&lt; c[it], g[it] &gt;</a:t>
            </a:r>
          </a:p>
          <a:p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5:   vt4 = pack&lt; d[it], h[it] &gt;</a:t>
            </a:r>
          </a:p>
          <a:p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6:   vt1 = vt1 + vt2; &lt;</a:t>
            </a:r>
            <a:r>
              <a:rPr lang="en-US" altLang="ko-KR" sz="1100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i,k</a:t>
            </a:r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&gt;</a:t>
            </a:r>
          </a:p>
          <a:p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7:   vt3 = vt3 + vt4; &lt;</a:t>
            </a:r>
            <a:r>
              <a:rPr lang="en-US" altLang="ko-KR" sz="1100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j,l</a:t>
            </a:r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&gt;</a:t>
            </a:r>
          </a:p>
          <a:p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8:   vt1 = vt1 + vt3; &lt;</a:t>
            </a:r>
            <a:r>
              <a:rPr lang="en-US" altLang="ko-KR" sz="1100" dirty="0" err="1" smtClean="0">
                <a:solidFill>
                  <a:schemeClr val="bg2">
                    <a:lumMod val="75000"/>
                  </a:schemeClr>
                </a:solidFill>
                <a:effectLst/>
              </a:rPr>
              <a:t>m,n</a:t>
            </a:r>
            <a:r>
              <a:rPr lang="en-US" altLang="ko-KR" sz="1100" dirty="0" smtClean="0">
                <a:solidFill>
                  <a:schemeClr val="bg2">
                    <a:lumMod val="75000"/>
                  </a:schemeClr>
                </a:solidFill>
                <a:effectLst/>
              </a:rPr>
              <a:t>&gt;</a:t>
            </a:r>
          </a:p>
          <a:p>
            <a:r>
              <a:rPr lang="en-US" altLang="ko-KR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9:   </a:t>
            </a:r>
            <a:r>
              <a:rPr lang="en-US" altLang="ko-KR" sz="1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m,n</a:t>
            </a:r>
            <a:r>
              <a:rPr lang="en-US" altLang="ko-KR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unpack vt1</a:t>
            </a:r>
          </a:p>
          <a:p>
            <a:r>
              <a:rPr lang="en-US" altLang="ko-KR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10: res[it] = </a:t>
            </a:r>
            <a:r>
              <a:rPr lang="en-US" altLang="ko-KR" sz="11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m+n</a:t>
            </a:r>
            <a:r>
              <a:rPr lang="en-US" altLang="ko-KR" sz="1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</a:p>
          <a:p>
            <a:r>
              <a:rPr lang="en-US" altLang="ko-KR" sz="1100" dirty="0" smtClean="0">
                <a:solidFill>
                  <a:srgbClr val="C00000"/>
                </a:solidFill>
              </a:rPr>
              <a:t>}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823647" y="357115"/>
            <a:ext cx="2304198" cy="324589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flat" cmpd="sng" algn="ctr">
            <a:solidFill>
              <a:srgbClr val="33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200" dirty="0">
                <a:solidFill>
                  <a:srgbClr val="C00000"/>
                </a:solidFill>
              </a:rPr>
              <a:t>1: </a:t>
            </a:r>
            <a:r>
              <a:rPr lang="en-US" altLang="ko-KR" sz="1200" dirty="0" smtClean="0">
                <a:solidFill>
                  <a:srgbClr val="C00000"/>
                </a:solidFill>
              </a:rPr>
              <a:t>for </a:t>
            </a:r>
            <a:r>
              <a:rPr lang="en-US" altLang="ko-KR" sz="1200" dirty="0">
                <a:solidFill>
                  <a:srgbClr val="C00000"/>
                </a:solidFill>
              </a:rPr>
              <a:t>(it = 0; </a:t>
            </a:r>
            <a:r>
              <a:rPr lang="en-US" altLang="ko-KR" sz="1200" dirty="0" smtClean="0">
                <a:solidFill>
                  <a:srgbClr val="C00000"/>
                </a:solidFill>
              </a:rPr>
              <a:t>it </a:t>
            </a:r>
            <a:r>
              <a:rPr lang="en-US" altLang="ko-KR" sz="1200" dirty="0">
                <a:solidFill>
                  <a:srgbClr val="C00000"/>
                </a:solidFill>
              </a:rPr>
              <a:t>&lt; </a:t>
            </a:r>
            <a:r>
              <a:rPr lang="en-US" altLang="ko-KR" sz="1200" dirty="0" smtClean="0">
                <a:solidFill>
                  <a:srgbClr val="C00000"/>
                </a:solidFill>
              </a:rPr>
              <a:t>n; it=it+2) { 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2:  </a:t>
            </a:r>
            <a:r>
              <a:rPr lang="en-US" altLang="ko-KR" sz="1200" dirty="0" smtClean="0">
                <a:solidFill>
                  <a:srgbClr val="C00000"/>
                </a:solidFill>
              </a:rPr>
              <a:t>  i1 </a:t>
            </a:r>
            <a:r>
              <a:rPr lang="en-US" altLang="ko-KR" sz="1200" dirty="0">
                <a:solidFill>
                  <a:srgbClr val="C00000"/>
                </a:solidFill>
              </a:rPr>
              <a:t>= </a:t>
            </a:r>
            <a:r>
              <a:rPr lang="en-US" altLang="ko-KR" sz="1200" dirty="0" smtClean="0">
                <a:solidFill>
                  <a:srgbClr val="C00000"/>
                </a:solidFill>
              </a:rPr>
              <a:t> a[it</a:t>
            </a:r>
            <a:r>
              <a:rPr lang="en-US" altLang="ko-KR" sz="1200" dirty="0">
                <a:solidFill>
                  <a:srgbClr val="C00000"/>
                </a:solidFill>
              </a:rPr>
              <a:t>] + b[it];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3: </a:t>
            </a:r>
            <a:r>
              <a:rPr lang="en-US" altLang="ko-KR" sz="1200" dirty="0" smtClean="0">
                <a:solidFill>
                  <a:srgbClr val="C00000"/>
                </a:solidFill>
              </a:rPr>
              <a:t>   j1 </a:t>
            </a:r>
            <a:r>
              <a:rPr lang="en-US" altLang="ko-KR" sz="1200" dirty="0">
                <a:solidFill>
                  <a:srgbClr val="C00000"/>
                </a:solidFill>
              </a:rPr>
              <a:t>= </a:t>
            </a:r>
            <a:r>
              <a:rPr lang="en-US" altLang="ko-KR" sz="1200" dirty="0" smtClean="0">
                <a:solidFill>
                  <a:srgbClr val="C00000"/>
                </a:solidFill>
              </a:rPr>
              <a:t> c[it</a:t>
            </a:r>
            <a:r>
              <a:rPr lang="en-US" altLang="ko-KR" sz="1200" dirty="0">
                <a:solidFill>
                  <a:srgbClr val="C00000"/>
                </a:solidFill>
              </a:rPr>
              <a:t>] + d[it];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4:  </a:t>
            </a:r>
            <a:r>
              <a:rPr lang="en-US" altLang="ko-KR" sz="1200" dirty="0" smtClean="0">
                <a:solidFill>
                  <a:srgbClr val="C00000"/>
                </a:solidFill>
              </a:rPr>
              <a:t>  k1 </a:t>
            </a:r>
            <a:r>
              <a:rPr lang="en-US" altLang="ko-KR" sz="1200" dirty="0">
                <a:solidFill>
                  <a:srgbClr val="C00000"/>
                </a:solidFill>
              </a:rPr>
              <a:t>= e[it] + f[it];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5:  </a:t>
            </a:r>
            <a:r>
              <a:rPr lang="en-US" altLang="ko-KR" sz="1200" dirty="0" smtClean="0">
                <a:solidFill>
                  <a:srgbClr val="C00000"/>
                </a:solidFill>
              </a:rPr>
              <a:t>  l1 </a:t>
            </a:r>
            <a:r>
              <a:rPr lang="en-US" altLang="ko-KR" sz="1200" dirty="0">
                <a:solidFill>
                  <a:srgbClr val="C00000"/>
                </a:solidFill>
              </a:rPr>
              <a:t>= </a:t>
            </a:r>
            <a:r>
              <a:rPr lang="en-US" altLang="ko-KR" sz="1200" dirty="0" smtClean="0">
                <a:solidFill>
                  <a:srgbClr val="C00000"/>
                </a:solidFill>
              </a:rPr>
              <a:t> g[it</a:t>
            </a:r>
            <a:r>
              <a:rPr lang="en-US" altLang="ko-KR" sz="1200" dirty="0">
                <a:solidFill>
                  <a:srgbClr val="C00000"/>
                </a:solidFill>
              </a:rPr>
              <a:t>] + h[it];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6:  </a:t>
            </a:r>
            <a:r>
              <a:rPr lang="en-US" altLang="ko-KR" sz="1200" dirty="0" smtClean="0">
                <a:solidFill>
                  <a:srgbClr val="C00000"/>
                </a:solidFill>
              </a:rPr>
              <a:t>  m1 </a:t>
            </a:r>
            <a:r>
              <a:rPr lang="en-US" altLang="ko-KR" sz="1200" dirty="0">
                <a:solidFill>
                  <a:srgbClr val="C00000"/>
                </a:solidFill>
              </a:rPr>
              <a:t>= </a:t>
            </a:r>
            <a:r>
              <a:rPr lang="en-US" altLang="ko-KR" sz="1200" dirty="0" smtClean="0">
                <a:solidFill>
                  <a:srgbClr val="C00000"/>
                </a:solidFill>
              </a:rPr>
              <a:t>i1 </a:t>
            </a:r>
            <a:r>
              <a:rPr lang="en-US" altLang="ko-KR" sz="1200" dirty="0">
                <a:solidFill>
                  <a:srgbClr val="C00000"/>
                </a:solidFill>
              </a:rPr>
              <a:t>+ </a:t>
            </a:r>
            <a:r>
              <a:rPr lang="en-US" altLang="ko-KR" sz="1200" dirty="0" smtClean="0">
                <a:solidFill>
                  <a:srgbClr val="C00000"/>
                </a:solidFill>
              </a:rPr>
              <a:t>j1;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7:  </a:t>
            </a:r>
            <a:r>
              <a:rPr lang="en-US" altLang="ko-KR" sz="1200" dirty="0" smtClean="0">
                <a:solidFill>
                  <a:srgbClr val="C00000"/>
                </a:solidFill>
              </a:rPr>
              <a:t>  n1 </a:t>
            </a:r>
            <a:r>
              <a:rPr lang="en-US" altLang="ko-KR" sz="1200" dirty="0">
                <a:solidFill>
                  <a:srgbClr val="C00000"/>
                </a:solidFill>
              </a:rPr>
              <a:t>= </a:t>
            </a:r>
            <a:r>
              <a:rPr lang="en-US" altLang="ko-KR" sz="1200" dirty="0" smtClean="0">
                <a:solidFill>
                  <a:srgbClr val="C00000"/>
                </a:solidFill>
              </a:rPr>
              <a:t>k1 </a:t>
            </a:r>
            <a:r>
              <a:rPr lang="en-US" altLang="ko-KR" sz="1200" dirty="0">
                <a:solidFill>
                  <a:srgbClr val="C00000"/>
                </a:solidFill>
              </a:rPr>
              <a:t>+ </a:t>
            </a:r>
            <a:r>
              <a:rPr lang="en-US" altLang="ko-KR" sz="1200" dirty="0" smtClean="0">
                <a:solidFill>
                  <a:srgbClr val="C00000"/>
                </a:solidFill>
              </a:rPr>
              <a:t>l1;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rgbClr val="C00000"/>
                </a:solidFill>
              </a:rPr>
              <a:t>8:   </a:t>
            </a:r>
            <a:r>
              <a:rPr lang="en-US" altLang="ko-KR" sz="1200" dirty="0" smtClean="0">
                <a:solidFill>
                  <a:srgbClr val="C00000"/>
                </a:solidFill>
              </a:rPr>
              <a:t> res[it</a:t>
            </a:r>
            <a:r>
              <a:rPr lang="en-US" altLang="ko-KR" sz="1200" dirty="0">
                <a:solidFill>
                  <a:srgbClr val="C00000"/>
                </a:solidFill>
              </a:rPr>
              <a:t>] = </a:t>
            </a:r>
            <a:r>
              <a:rPr lang="en-US" altLang="ko-KR" sz="1200" dirty="0" smtClean="0">
                <a:solidFill>
                  <a:srgbClr val="C00000"/>
                </a:solidFill>
              </a:rPr>
              <a:t>m1 + n1;</a:t>
            </a: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9:    i2 =  a[it+1] + b[it+1];</a:t>
            </a:r>
            <a:endParaRPr lang="ko-KR" altLang="en-US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10:  j2 =  c[it+1] + d[it+1];</a:t>
            </a:r>
            <a:endParaRPr lang="ko-KR" altLang="en-US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11:  k2 = e[it+1] + f[it+1];</a:t>
            </a:r>
            <a:endParaRPr lang="ko-KR" altLang="en-US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12:  l2 =  g[it+1] + h[it+1];</a:t>
            </a:r>
            <a:endParaRPr lang="ko-KR" altLang="en-US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13:  m2 = i2 + j2;</a:t>
            </a:r>
            <a:endParaRPr lang="ko-KR" altLang="en-US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14:  n2 = k2 + l2;</a:t>
            </a:r>
            <a:endParaRPr lang="ko-KR" altLang="en-US" sz="1200" dirty="0" smtClean="0">
              <a:solidFill>
                <a:srgbClr val="C00000"/>
              </a:solidFill>
            </a:endParaRP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15:  res[it+1] = m2 + n2;</a:t>
            </a: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196084" y="359390"/>
            <a:ext cx="2756847" cy="3734938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 cap="flat" cmpd="sng" algn="ctr">
            <a:solidFill>
              <a:srgbClr val="33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200" dirty="0">
                <a:solidFill>
                  <a:srgbClr val="C00000"/>
                </a:solidFill>
              </a:rPr>
              <a:t>1: </a:t>
            </a:r>
            <a:r>
              <a:rPr lang="en-US" altLang="ko-KR" sz="1200" dirty="0" smtClean="0">
                <a:solidFill>
                  <a:srgbClr val="C00000"/>
                </a:solidFill>
              </a:rPr>
              <a:t>for </a:t>
            </a:r>
            <a:r>
              <a:rPr lang="en-US" altLang="ko-KR" sz="1200" dirty="0">
                <a:solidFill>
                  <a:srgbClr val="C00000"/>
                </a:solidFill>
              </a:rPr>
              <a:t>(it = 0; </a:t>
            </a:r>
            <a:r>
              <a:rPr lang="en-US" altLang="ko-KR" sz="1200" dirty="0" smtClean="0">
                <a:solidFill>
                  <a:srgbClr val="C00000"/>
                </a:solidFill>
              </a:rPr>
              <a:t>it </a:t>
            </a:r>
            <a:r>
              <a:rPr lang="en-US" altLang="ko-KR" sz="1200" dirty="0">
                <a:solidFill>
                  <a:srgbClr val="C00000"/>
                </a:solidFill>
              </a:rPr>
              <a:t>&lt; </a:t>
            </a:r>
            <a:r>
              <a:rPr lang="en-US" altLang="ko-KR" sz="1200" dirty="0" smtClean="0">
                <a:solidFill>
                  <a:srgbClr val="C00000"/>
                </a:solidFill>
              </a:rPr>
              <a:t>n; it=it+2) { </a:t>
            </a:r>
            <a:endParaRPr lang="ko-KR" altLang="en-US" sz="1200" dirty="0">
              <a:solidFill>
                <a:srgbClr val="C00000"/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2: 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va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&lt;a[it], a[it+1]&gt;</a:t>
            </a:r>
            <a:endParaRPr lang="ko-KR" altLang="en-US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3: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vb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&lt;b[it], b[it+1]&gt;</a:t>
            </a:r>
            <a:endParaRPr lang="ko-KR" altLang="en-US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4: 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vc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&lt;c[it], c[it+1]&gt;</a:t>
            </a:r>
            <a:endParaRPr lang="ko-KR" altLang="en-US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5: 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vd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&lt;d[it], d[it+1&gt;</a:t>
            </a:r>
            <a:endParaRPr lang="ko-KR" altLang="en-US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6: 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ve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&lt;e[it], e[it+1]&gt;</a:t>
            </a:r>
            <a:endParaRPr lang="ko-KR" altLang="en-US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7: 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vf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&lt;f[it], f[it+1&gt;</a:t>
            </a:r>
            <a:endParaRPr lang="ko-KR" altLang="en-US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bg2">
                    <a:lumMod val="75000"/>
                  </a:schemeClr>
                </a:solidFill>
              </a:rPr>
              <a:t>8:   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vg = &lt;g[it], g[it+1]&gt;</a:t>
            </a: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9:   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vh</a:t>
            </a:r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= &lt;h[it],h[it+1]&gt;</a:t>
            </a:r>
            <a:endParaRPr lang="ko-KR" altLang="en-US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10:  &lt;i1,i2&gt; =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va+vb</a:t>
            </a:r>
            <a:endParaRPr lang="ko-KR" altLang="en-US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11:  &lt;j1,j2&gt; =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vc+vd</a:t>
            </a:r>
            <a:endParaRPr lang="ko-KR" altLang="en-US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12:  &lt;k1,k2&gt; =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ve+vf</a:t>
            </a:r>
            <a:endParaRPr lang="ko-KR" altLang="en-US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13:  &lt;l1,l2&gt; = </a:t>
            </a:r>
            <a:r>
              <a:rPr lang="en-US" altLang="ko-KR" sz="1200" dirty="0" err="1" smtClean="0">
                <a:solidFill>
                  <a:schemeClr val="bg2">
                    <a:lumMod val="75000"/>
                  </a:schemeClr>
                </a:solidFill>
              </a:rPr>
              <a:t>vg+vh</a:t>
            </a:r>
            <a:endParaRPr lang="ko-KR" altLang="en-US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14:  &lt;m1,m2&gt; = &lt;i1,i2&gt;+&lt;j1,j2&gt;</a:t>
            </a:r>
            <a:endParaRPr lang="ko-KR" altLang="en-US" sz="12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15:  &lt;n1,n2&gt; = &lt;k1,k2&gt;+&lt;l1,l2&gt;</a:t>
            </a: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16: &lt;res[it], res[it+1]&gt; = &lt;m1,m2&gt; </a:t>
            </a:r>
          </a:p>
          <a:p>
            <a:r>
              <a:rPr lang="en-US" altLang="ko-KR" sz="1200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+ &lt;n1,n2&gt;</a:t>
            </a: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586854" y="3725838"/>
            <a:ext cx="723331" cy="218364"/>
          </a:xfrm>
          <a:prstGeom prst="rightArrow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012" y="343923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scalar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616425" y="2895599"/>
            <a:ext cx="723331" cy="218364"/>
          </a:xfrm>
          <a:prstGeom prst="rightArrow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1582" y="2554406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simd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13" grpId="0" build="allAtOnce" animBg="1"/>
      <p:bldP spid="14" grpId="0" build="allAtOnce" animBg="1"/>
      <p:bldP spid="15" grpId="0" animBg="1"/>
      <p:bldP spid="16" grpId="0" build="allAtOnce"/>
      <p:bldP spid="17" grpId="0" animBg="1"/>
      <p:bldP spid="1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OVERview</a:t>
            </a:r>
            <a:r>
              <a:rPr lang="en-US" dirty="0" smtClean="0"/>
              <a:t> of </a:t>
            </a:r>
            <a:r>
              <a:rPr lang="en-US" dirty="0" err="1" smtClean="0"/>
              <a:t>barik-zhao-sarkar</a:t>
            </a:r>
            <a:r>
              <a:rPr lang="en-US" dirty="0" smtClean="0"/>
              <a:t> (BZS) algorithm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Programming based approach</a:t>
            </a:r>
          </a:p>
          <a:p>
            <a:pPr lvl="1" eaLnBrk="1" hangingPunct="1"/>
            <a:r>
              <a:rPr lang="en-US" dirty="0" smtClean="0"/>
              <a:t>Data Dependence Graph is built for each basic block</a:t>
            </a:r>
          </a:p>
          <a:p>
            <a:pPr lvl="1" eaLnBrk="1" hangingPunct="1"/>
            <a:r>
              <a:rPr lang="en-US" dirty="0"/>
              <a:t>k</a:t>
            </a:r>
            <a:r>
              <a:rPr lang="en-US" dirty="0" smtClean="0"/>
              <a:t>-tiles are built, each tile consists of k isomorphic  independent operations</a:t>
            </a:r>
          </a:p>
          <a:p>
            <a:pPr lvl="1" eaLnBrk="1" hangingPunct="1"/>
            <a:r>
              <a:rPr lang="en-US" dirty="0" smtClean="0"/>
              <a:t>Two sets of costs built</a:t>
            </a:r>
          </a:p>
          <a:p>
            <a:pPr lvl="2" eaLnBrk="1" hangingPunct="1"/>
            <a:r>
              <a:rPr lang="en-US" dirty="0" smtClean="0"/>
              <a:t>Scalar Cost  of each node n</a:t>
            </a:r>
          </a:p>
          <a:p>
            <a:pPr lvl="2" eaLnBrk="1" hangingPunct="1"/>
            <a:r>
              <a:rPr lang="en-US" dirty="0" smtClean="0"/>
              <a:t>Vector/SIMD Cost  of  k-tiles</a:t>
            </a:r>
          </a:p>
          <a:p>
            <a:pPr lvl="1" eaLnBrk="1" hangingPunct="1"/>
            <a:r>
              <a:rPr lang="en-US" b="1" i="1" dirty="0" smtClean="0"/>
              <a:t>[Pass 1] </a:t>
            </a:r>
            <a:r>
              <a:rPr lang="en-US" dirty="0" smtClean="0"/>
              <a:t>Dependence Graph traversed from source to sink, build scalar and vector costs, use dynamic programming rules</a:t>
            </a:r>
          </a:p>
          <a:p>
            <a:pPr lvl="1" eaLnBrk="1" hangingPunct="1"/>
            <a:r>
              <a:rPr lang="en-US" b="1" i="1" dirty="0" smtClean="0"/>
              <a:t>[Pass 2] </a:t>
            </a:r>
            <a:r>
              <a:rPr lang="en-US" dirty="0" smtClean="0"/>
              <a:t>Best costs are determined , decide between whether a k-tile should be </a:t>
            </a:r>
            <a:r>
              <a:rPr lang="en-US" dirty="0" err="1" smtClean="0"/>
              <a:t>SIMDized</a:t>
            </a:r>
            <a:r>
              <a:rPr lang="en-US" dirty="0" smtClean="0"/>
              <a:t> or not</a:t>
            </a:r>
          </a:p>
          <a:p>
            <a:pPr lvl="2" eaLnBrk="1" hangingPunct="1"/>
            <a:r>
              <a:rPr lang="en-US" dirty="0" smtClean="0"/>
              <a:t>Use scalar cost </a:t>
            </a:r>
            <a:r>
              <a:rPr lang="en-US" dirty="0" err="1" smtClean="0"/>
              <a:t>vs</a:t>
            </a:r>
            <a:r>
              <a:rPr lang="en-US" dirty="0" smtClean="0"/>
              <a:t> vector cost comparison for this purpose</a:t>
            </a:r>
          </a:p>
          <a:p>
            <a:pPr lvl="1" eaLnBrk="1" hangingPunct="1"/>
            <a:r>
              <a:rPr lang="en-US" b="1" i="1" dirty="0" smtClean="0"/>
              <a:t>[Pass 3] </a:t>
            </a:r>
            <a:r>
              <a:rPr lang="en-US" dirty="0" smtClean="0"/>
              <a:t>Generate </a:t>
            </a:r>
            <a:r>
              <a:rPr lang="en-US" dirty="0" err="1" smtClean="0"/>
              <a:t>SIMD+scalar</a:t>
            </a:r>
            <a:r>
              <a:rPr lang="en-US" dirty="0" smtClean="0"/>
              <a:t>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barik-zhao-sarkar</a:t>
            </a:r>
            <a:r>
              <a:rPr lang="en-US" dirty="0" smtClean="0"/>
              <a:t> (BZS) algorithm - ILLUSTRATED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7027" y="467484"/>
            <a:ext cx="8502650" cy="815405"/>
          </a:xfrm>
        </p:spPr>
        <p:txBody>
          <a:bodyPr/>
          <a:lstStyle/>
          <a:p>
            <a:pPr eaLnBrk="1" hangingPunct="1"/>
            <a:r>
              <a:rPr lang="en-US" dirty="0" smtClean="0"/>
              <a:t>Various combinations of packing ( assume 2-tiles) possible</a:t>
            </a:r>
          </a:p>
          <a:p>
            <a:pPr lvl="1" eaLnBrk="1" hangingPunct="1"/>
            <a:r>
              <a:rPr lang="en-US" dirty="0" smtClean="0"/>
              <a:t>&lt;ld a[it], ld b[it]&gt; OR &lt;ld a[it], ld c[it]&gt; OR &lt;ld a[it], d[it]&gt; OR &lt;ld a[it], e[it]&gt; OR &lt;ld a[it], f[it]&gt; …</a:t>
            </a:r>
          </a:p>
          <a:p>
            <a:pPr lvl="1" eaLnBrk="1" hangingPunct="1"/>
            <a:r>
              <a:rPr lang="en-US" dirty="0" smtClean="0"/>
              <a:t>Which is better ?  Depends on whether  &lt;+</a:t>
            </a:r>
            <a:r>
              <a:rPr lang="en-US" baseline="-25000" dirty="0" smtClean="0"/>
              <a:t>1</a:t>
            </a:r>
            <a:r>
              <a:rPr lang="en-US" dirty="0" smtClean="0"/>
              <a:t>,+</a:t>
            </a:r>
            <a:r>
              <a:rPr lang="en-US" baseline="-25000" dirty="0" smtClean="0"/>
              <a:t>2</a:t>
            </a:r>
            <a:r>
              <a:rPr lang="en-US" dirty="0" smtClean="0"/>
              <a:t>&gt; OR &lt;+</a:t>
            </a:r>
            <a:r>
              <a:rPr lang="en-US" baseline="-25000" dirty="0" smtClean="0"/>
              <a:t>1</a:t>
            </a:r>
            <a:r>
              <a:rPr lang="en-US" dirty="0" smtClean="0"/>
              <a:t>,+</a:t>
            </a:r>
            <a:r>
              <a:rPr lang="en-US" baseline="-25000" dirty="0" smtClean="0"/>
              <a:t>3</a:t>
            </a:r>
            <a:r>
              <a:rPr lang="en-US" dirty="0" smtClean="0"/>
              <a:t>&gt; OR &lt;+</a:t>
            </a:r>
            <a:r>
              <a:rPr lang="en-US" baseline="-25000" dirty="0" smtClean="0"/>
              <a:t>1</a:t>
            </a:r>
            <a:r>
              <a:rPr lang="en-US" dirty="0" smtClean="0"/>
              <a:t>,+</a:t>
            </a:r>
            <a:r>
              <a:rPr lang="en-US" baseline="-25000" dirty="0" smtClean="0"/>
              <a:t>4</a:t>
            </a:r>
            <a:r>
              <a:rPr lang="en-US" dirty="0" smtClean="0"/>
              <a:t>&gt; is better and so on</a:t>
            </a:r>
          </a:p>
          <a:p>
            <a:pPr lvl="1" eaLnBrk="1" hangingPunct="1"/>
            <a:r>
              <a:rPr lang="en-US" b="1" dirty="0" err="1"/>
              <a:t>v</a:t>
            </a:r>
            <a:r>
              <a:rPr lang="en-US" b="1" dirty="0" err="1" smtClean="0"/>
              <a:t>cost</a:t>
            </a:r>
            <a:r>
              <a:rPr lang="en-US" b="1" dirty="0" smtClean="0"/>
              <a:t>(</a:t>
            </a:r>
            <a:r>
              <a:rPr lang="en-US" dirty="0" smtClean="0"/>
              <a:t>&lt;+</a:t>
            </a:r>
            <a:r>
              <a:rPr lang="en-US" baseline="-25000" dirty="0"/>
              <a:t>1</a:t>
            </a:r>
            <a:r>
              <a:rPr lang="en-US" dirty="0"/>
              <a:t>,+</a:t>
            </a:r>
            <a:r>
              <a:rPr lang="en-US" baseline="-25000" dirty="0"/>
              <a:t>2</a:t>
            </a:r>
            <a:r>
              <a:rPr lang="en-US" dirty="0" smtClean="0"/>
              <a:t>&gt;) = </a:t>
            </a:r>
            <a:r>
              <a:rPr lang="en-US" b="1" dirty="0" err="1" smtClean="0"/>
              <a:t>vcost</a:t>
            </a:r>
            <a:r>
              <a:rPr lang="en-US" dirty="0" smtClean="0"/>
              <a:t>(</a:t>
            </a:r>
            <a:r>
              <a:rPr lang="en-US" dirty="0"/>
              <a:t>&lt;ld a[it], ld c[it</a:t>
            </a:r>
            <a:r>
              <a:rPr lang="en-US" dirty="0" smtClean="0"/>
              <a:t>]&gt;) + </a:t>
            </a:r>
            <a:r>
              <a:rPr lang="en-US" b="1" dirty="0" err="1"/>
              <a:t>vcost</a:t>
            </a:r>
            <a:r>
              <a:rPr lang="en-US" dirty="0"/>
              <a:t>(&lt;ld  </a:t>
            </a:r>
            <a:r>
              <a:rPr lang="en-US" dirty="0" smtClean="0"/>
              <a:t>b[it], ld  d[it</a:t>
            </a:r>
            <a:r>
              <a:rPr lang="en-US" dirty="0"/>
              <a:t>]&gt;) </a:t>
            </a:r>
            <a:r>
              <a:rPr lang="en-US" dirty="0" smtClean="0"/>
              <a:t> OR</a:t>
            </a:r>
          </a:p>
          <a:p>
            <a:pPr lvl="1" eaLnBrk="1" hangingPunct="1"/>
            <a:r>
              <a:rPr lang="en-US" b="1" dirty="0" err="1"/>
              <a:t>vcost</a:t>
            </a:r>
            <a:r>
              <a:rPr lang="en-US" dirty="0"/>
              <a:t>(&lt;+</a:t>
            </a:r>
            <a:r>
              <a:rPr lang="en-US" baseline="-25000" dirty="0"/>
              <a:t>1</a:t>
            </a:r>
            <a:r>
              <a:rPr lang="en-US" dirty="0"/>
              <a:t>,+</a:t>
            </a:r>
            <a:r>
              <a:rPr lang="en-US" baseline="-25000" dirty="0"/>
              <a:t>2</a:t>
            </a:r>
            <a:r>
              <a:rPr lang="en-US" dirty="0"/>
              <a:t>&gt;) = </a:t>
            </a:r>
            <a:r>
              <a:rPr lang="en-US" b="1" dirty="0" err="1"/>
              <a:t>vcost</a:t>
            </a:r>
            <a:r>
              <a:rPr lang="en-US" dirty="0"/>
              <a:t>(&lt;ld a[it], ld </a:t>
            </a:r>
            <a:r>
              <a:rPr lang="en-US" dirty="0" smtClean="0"/>
              <a:t>b[it</a:t>
            </a:r>
            <a:r>
              <a:rPr lang="en-US" dirty="0"/>
              <a:t>]&gt;) + </a:t>
            </a:r>
            <a:r>
              <a:rPr lang="en-US" b="1" dirty="0" err="1"/>
              <a:t>vcost</a:t>
            </a:r>
            <a:r>
              <a:rPr lang="en-US" dirty="0"/>
              <a:t>(&lt;ld  </a:t>
            </a:r>
            <a:r>
              <a:rPr lang="en-US" dirty="0" smtClean="0"/>
              <a:t>c[it</a:t>
            </a:r>
            <a:r>
              <a:rPr lang="en-US" dirty="0"/>
              <a:t>], ld  d[it</a:t>
            </a:r>
            <a:r>
              <a:rPr lang="en-US" dirty="0" smtClean="0"/>
              <a:t>]&gt;) + </a:t>
            </a:r>
            <a:r>
              <a:rPr lang="en-US" b="1" dirty="0" err="1" smtClean="0"/>
              <a:t>unpcost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)+</a:t>
            </a:r>
            <a:r>
              <a:rPr lang="en-US" b="1" dirty="0" err="1"/>
              <a:t>u</a:t>
            </a:r>
            <a:r>
              <a:rPr lang="en-US" b="1" dirty="0" err="1" smtClean="0"/>
              <a:t>npcost</a:t>
            </a:r>
            <a:r>
              <a:rPr lang="en-US" dirty="0" smtClean="0"/>
              <a:t>(</a:t>
            </a:r>
            <a:r>
              <a:rPr lang="en-US" dirty="0" err="1" smtClean="0"/>
              <a:t>c,d</a:t>
            </a:r>
            <a:r>
              <a:rPr lang="en-US" dirty="0" smtClean="0"/>
              <a:t>)+ </a:t>
            </a:r>
            <a:r>
              <a:rPr lang="en-US" b="1" dirty="0" err="1" smtClean="0"/>
              <a:t>pcost</a:t>
            </a:r>
            <a:r>
              <a:rPr lang="en-US" dirty="0" smtClean="0"/>
              <a:t>(</a:t>
            </a:r>
            <a:r>
              <a:rPr lang="en-US" dirty="0" err="1" smtClean="0"/>
              <a:t>a,c</a:t>
            </a:r>
            <a:r>
              <a:rPr lang="en-US" dirty="0" smtClean="0"/>
              <a:t>)+</a:t>
            </a:r>
            <a:r>
              <a:rPr lang="en-US" b="1" dirty="0" err="1" smtClean="0"/>
              <a:t>pcost</a:t>
            </a:r>
            <a:r>
              <a:rPr lang="en-US" dirty="0" smtClean="0"/>
              <a:t>(</a:t>
            </a:r>
            <a:r>
              <a:rPr lang="en-US" dirty="0" err="1" smtClean="0"/>
              <a:t>b,d</a:t>
            </a:r>
            <a:r>
              <a:rPr lang="en-US" dirty="0" smtClean="0"/>
              <a:t>)      ( Dynamic Programming)</a:t>
            </a:r>
          </a:p>
        </p:txBody>
      </p:sp>
      <p:sp>
        <p:nvSpPr>
          <p:cNvPr id="107" name="Cloud 106"/>
          <p:cNvSpPr/>
          <p:nvPr/>
        </p:nvSpPr>
        <p:spPr bwMode="auto">
          <a:xfrm>
            <a:off x="3490918" y="2101755"/>
            <a:ext cx="1899948" cy="1065645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noFill/>
            <a:round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079889" y="2722788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4079890" y="2187485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605004" y="3462217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363114" y="3477694"/>
            <a:ext cx="600590" cy="31075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14966" y="3976779"/>
            <a:ext cx="600590" cy="3107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384562" y="3976779"/>
            <a:ext cx="600590" cy="31075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143073" y="4428781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161932" y="4447614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996682" y="4455461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876119" y="4446044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438990" y="3042956"/>
            <a:ext cx="600590" cy="3107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cxnSp>
        <p:nvCxnSpPr>
          <p:cNvPr id="26" name="Straight Arrow Connector 25"/>
          <p:cNvCxnSpPr>
            <a:stCxn id="12" idx="0"/>
            <a:endCxn id="8" idx="3"/>
          </p:cNvCxnSpPr>
          <p:nvPr/>
        </p:nvCxnSpPr>
        <p:spPr>
          <a:xfrm flipV="1">
            <a:off x="1443368" y="4242021"/>
            <a:ext cx="259552" cy="186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0"/>
            <a:endCxn id="8" idx="5"/>
          </p:cNvCxnSpPr>
          <p:nvPr/>
        </p:nvCxnSpPr>
        <p:spPr>
          <a:xfrm flipH="1" flipV="1">
            <a:off x="2127602" y="4242021"/>
            <a:ext cx="334625" cy="205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0"/>
            <a:endCxn id="4" idx="4"/>
          </p:cNvCxnSpPr>
          <p:nvPr/>
        </p:nvCxnSpPr>
        <p:spPr>
          <a:xfrm flipH="1" flipV="1">
            <a:off x="1905299" y="3772968"/>
            <a:ext cx="9962" cy="203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0"/>
          </p:cNvCxnSpPr>
          <p:nvPr/>
        </p:nvCxnSpPr>
        <p:spPr>
          <a:xfrm flipV="1">
            <a:off x="3296977" y="4276253"/>
            <a:ext cx="286880" cy="179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0"/>
          </p:cNvCxnSpPr>
          <p:nvPr/>
        </p:nvCxnSpPr>
        <p:spPr>
          <a:xfrm flipH="1" flipV="1">
            <a:off x="3822846" y="4263359"/>
            <a:ext cx="353568" cy="182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0"/>
            <a:endCxn id="5" idx="4"/>
          </p:cNvCxnSpPr>
          <p:nvPr/>
        </p:nvCxnSpPr>
        <p:spPr>
          <a:xfrm flipH="1" flipV="1">
            <a:off x="3663409" y="3788444"/>
            <a:ext cx="21448" cy="188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0"/>
            <a:endCxn id="20" idx="3"/>
          </p:cNvCxnSpPr>
          <p:nvPr/>
        </p:nvCxnSpPr>
        <p:spPr>
          <a:xfrm flipV="1">
            <a:off x="1905299" y="3308198"/>
            <a:ext cx="621644" cy="154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0"/>
          </p:cNvCxnSpPr>
          <p:nvPr/>
        </p:nvCxnSpPr>
        <p:spPr>
          <a:xfrm flipH="1" flipV="1">
            <a:off x="2959830" y="3296337"/>
            <a:ext cx="703579" cy="181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 bwMode="auto">
          <a:xfrm>
            <a:off x="5404486" y="3515940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162596" y="3531417"/>
            <a:ext cx="600590" cy="310751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414448" y="4030502"/>
            <a:ext cx="600590" cy="3107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7184044" y="4030502"/>
            <a:ext cx="600590" cy="31075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4942554" y="4482504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5961414" y="4501337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796164" y="4509183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7675601" y="4499767"/>
            <a:ext cx="600590" cy="310751"/>
          </a:xfrm>
          <a:prstGeom prst="ellipse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238471" y="3096679"/>
            <a:ext cx="600590" cy="3107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+</a:t>
            </a:r>
          </a:p>
        </p:txBody>
      </p:sp>
      <p:cxnSp>
        <p:nvCxnSpPr>
          <p:cNvPr id="55" name="Straight Arrow Connector 54"/>
          <p:cNvCxnSpPr>
            <a:stCxn id="50" idx="0"/>
            <a:endCxn id="48" idx="3"/>
          </p:cNvCxnSpPr>
          <p:nvPr/>
        </p:nvCxnSpPr>
        <p:spPr>
          <a:xfrm flipV="1">
            <a:off x="5242849" y="4295744"/>
            <a:ext cx="259552" cy="186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1" idx="0"/>
            <a:endCxn id="48" idx="5"/>
          </p:cNvCxnSpPr>
          <p:nvPr/>
        </p:nvCxnSpPr>
        <p:spPr>
          <a:xfrm flipH="1" flipV="1">
            <a:off x="5927084" y="4295744"/>
            <a:ext cx="334625" cy="205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8" idx="0"/>
            <a:endCxn id="46" idx="4"/>
          </p:cNvCxnSpPr>
          <p:nvPr/>
        </p:nvCxnSpPr>
        <p:spPr>
          <a:xfrm flipH="1" flipV="1">
            <a:off x="5704781" y="3826690"/>
            <a:ext cx="9962" cy="203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2" idx="0"/>
          </p:cNvCxnSpPr>
          <p:nvPr/>
        </p:nvCxnSpPr>
        <p:spPr>
          <a:xfrm flipV="1">
            <a:off x="7096459" y="4329976"/>
            <a:ext cx="286880" cy="179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3" idx="0"/>
          </p:cNvCxnSpPr>
          <p:nvPr/>
        </p:nvCxnSpPr>
        <p:spPr>
          <a:xfrm flipH="1" flipV="1">
            <a:off x="7622328" y="4317082"/>
            <a:ext cx="353568" cy="182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9" idx="0"/>
            <a:endCxn id="47" idx="4"/>
          </p:cNvCxnSpPr>
          <p:nvPr/>
        </p:nvCxnSpPr>
        <p:spPr>
          <a:xfrm flipH="1" flipV="1">
            <a:off x="7462891" y="3842167"/>
            <a:ext cx="21448" cy="188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0"/>
            <a:endCxn id="54" idx="3"/>
          </p:cNvCxnSpPr>
          <p:nvPr/>
        </p:nvCxnSpPr>
        <p:spPr>
          <a:xfrm flipV="1">
            <a:off x="5704781" y="3361921"/>
            <a:ext cx="621644" cy="154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7" idx="0"/>
          </p:cNvCxnSpPr>
          <p:nvPr/>
        </p:nvCxnSpPr>
        <p:spPr>
          <a:xfrm flipH="1" flipV="1">
            <a:off x="6759312" y="3350060"/>
            <a:ext cx="703579" cy="181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0" idx="0"/>
            <a:endCxn id="22" idx="2"/>
          </p:cNvCxnSpPr>
          <p:nvPr/>
        </p:nvCxnSpPr>
        <p:spPr>
          <a:xfrm flipV="1">
            <a:off x="2739285" y="2878164"/>
            <a:ext cx="1340605" cy="164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4" idx="0"/>
            <a:endCxn id="22" idx="6"/>
          </p:cNvCxnSpPr>
          <p:nvPr/>
        </p:nvCxnSpPr>
        <p:spPr>
          <a:xfrm flipH="1" flipV="1">
            <a:off x="4680479" y="2878164"/>
            <a:ext cx="1858287" cy="218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2" idx="0"/>
            <a:endCxn id="23" idx="4"/>
          </p:cNvCxnSpPr>
          <p:nvPr/>
        </p:nvCxnSpPr>
        <p:spPr>
          <a:xfrm flipV="1">
            <a:off x="4380184" y="2498236"/>
            <a:ext cx="1" cy="224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40858" y="4456765"/>
            <a:ext cx="57887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a[it]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01874" y="4471807"/>
            <a:ext cx="571080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c[it]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864890" y="4458914"/>
            <a:ext cx="57887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d[it]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953619" y="4497595"/>
            <a:ext cx="57887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e[it]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975960" y="4510489"/>
            <a:ext cx="538331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f[it]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99144" y="4523382"/>
            <a:ext cx="57887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g[it]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165413" y="4471807"/>
            <a:ext cx="57887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b[it]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75436" y="4510488"/>
            <a:ext cx="57887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ld h[it]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077325" y="2202528"/>
            <a:ext cx="547688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st</a:t>
            </a:r>
            <a:r>
              <a:rPr lang="en-US" sz="1200" dirty="0" smtClean="0">
                <a:solidFill>
                  <a:schemeClr val="bg1"/>
                </a:solidFill>
              </a:rPr>
              <a:t> r[it]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702925" y="3468253"/>
            <a:ext cx="37146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st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468789" y="3481148"/>
            <a:ext cx="37146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st</a:t>
            </a:r>
            <a:r>
              <a:rPr lang="en-US" sz="1200" dirty="0" smtClean="0">
                <a:solidFill>
                  <a:schemeClr val="bg1"/>
                </a:solidFill>
              </a:rPr>
              <a:t> j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473640" y="3519827"/>
            <a:ext cx="413572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st</a:t>
            </a:r>
            <a:r>
              <a:rPr lang="en-US" sz="1200" dirty="0" smtClean="0">
                <a:solidFill>
                  <a:schemeClr val="bg1"/>
                </a:solidFill>
              </a:rPr>
              <a:t> 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279335" y="3532721"/>
            <a:ext cx="371467" cy="261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st</a:t>
            </a:r>
            <a:r>
              <a:rPr lang="en-US" sz="1200" dirty="0" smtClean="0">
                <a:solidFill>
                  <a:schemeClr val="bg1"/>
                </a:solidFill>
              </a:rPr>
              <a:t> l</a:t>
            </a:r>
          </a:p>
        </p:txBody>
      </p:sp>
      <p:sp>
        <p:nvSpPr>
          <p:cNvPr id="99" name="Freeform 98"/>
          <p:cNvSpPr/>
          <p:nvPr/>
        </p:nvSpPr>
        <p:spPr bwMode="auto">
          <a:xfrm>
            <a:off x="1233798" y="3322125"/>
            <a:ext cx="4931544" cy="722044"/>
          </a:xfrm>
          <a:custGeom>
            <a:avLst/>
            <a:gdLst>
              <a:gd name="connsiteX0" fmla="*/ 27296 w 5069195"/>
              <a:gd name="connsiteY0" fmla="*/ 109182 h 764275"/>
              <a:gd name="connsiteX1" fmla="*/ 68239 w 5069195"/>
              <a:gd name="connsiteY1" fmla="*/ 81886 h 764275"/>
              <a:gd name="connsiteX2" fmla="*/ 163773 w 5069195"/>
              <a:gd name="connsiteY2" fmla="*/ 54591 h 764275"/>
              <a:gd name="connsiteX3" fmla="*/ 259308 w 5069195"/>
              <a:gd name="connsiteY3" fmla="*/ 27295 h 764275"/>
              <a:gd name="connsiteX4" fmla="*/ 668740 w 5069195"/>
              <a:gd name="connsiteY4" fmla="*/ 0 h 764275"/>
              <a:gd name="connsiteX5" fmla="*/ 750627 w 5069195"/>
              <a:gd name="connsiteY5" fmla="*/ 27295 h 764275"/>
              <a:gd name="connsiteX6" fmla="*/ 791570 w 5069195"/>
              <a:gd name="connsiteY6" fmla="*/ 40943 h 764275"/>
              <a:gd name="connsiteX7" fmla="*/ 914400 w 5069195"/>
              <a:gd name="connsiteY7" fmla="*/ 109182 h 764275"/>
              <a:gd name="connsiteX8" fmla="*/ 1037230 w 5069195"/>
              <a:gd name="connsiteY8" fmla="*/ 204716 h 764275"/>
              <a:gd name="connsiteX9" fmla="*/ 1078173 w 5069195"/>
              <a:gd name="connsiteY9" fmla="*/ 218364 h 764275"/>
              <a:gd name="connsiteX10" fmla="*/ 1119117 w 5069195"/>
              <a:gd name="connsiteY10" fmla="*/ 259307 h 764275"/>
              <a:gd name="connsiteX11" fmla="*/ 1201003 w 5069195"/>
              <a:gd name="connsiteY11" fmla="*/ 313898 h 764275"/>
              <a:gd name="connsiteX12" fmla="*/ 1282890 w 5069195"/>
              <a:gd name="connsiteY12" fmla="*/ 368489 h 764275"/>
              <a:gd name="connsiteX13" fmla="*/ 1323833 w 5069195"/>
              <a:gd name="connsiteY13" fmla="*/ 395785 h 764275"/>
              <a:gd name="connsiteX14" fmla="*/ 1364776 w 5069195"/>
              <a:gd name="connsiteY14" fmla="*/ 423081 h 764275"/>
              <a:gd name="connsiteX15" fmla="*/ 1487606 w 5069195"/>
              <a:gd name="connsiteY15" fmla="*/ 464024 h 764275"/>
              <a:gd name="connsiteX16" fmla="*/ 1569493 w 5069195"/>
              <a:gd name="connsiteY16" fmla="*/ 491319 h 764275"/>
              <a:gd name="connsiteX17" fmla="*/ 1637731 w 5069195"/>
              <a:gd name="connsiteY17" fmla="*/ 504967 h 764275"/>
              <a:gd name="connsiteX18" fmla="*/ 1719618 w 5069195"/>
              <a:gd name="connsiteY18" fmla="*/ 532263 h 764275"/>
              <a:gd name="connsiteX19" fmla="*/ 1774209 w 5069195"/>
              <a:gd name="connsiteY19" fmla="*/ 559558 h 764275"/>
              <a:gd name="connsiteX20" fmla="*/ 1842448 w 5069195"/>
              <a:gd name="connsiteY20" fmla="*/ 573206 h 764275"/>
              <a:gd name="connsiteX21" fmla="*/ 1883391 w 5069195"/>
              <a:gd name="connsiteY21" fmla="*/ 586854 h 764275"/>
              <a:gd name="connsiteX22" fmla="*/ 2156346 w 5069195"/>
              <a:gd name="connsiteY22" fmla="*/ 600501 h 764275"/>
              <a:gd name="connsiteX23" fmla="*/ 2674961 w 5069195"/>
              <a:gd name="connsiteY23" fmla="*/ 600501 h 764275"/>
              <a:gd name="connsiteX24" fmla="*/ 2715905 w 5069195"/>
              <a:gd name="connsiteY24" fmla="*/ 586854 h 764275"/>
              <a:gd name="connsiteX25" fmla="*/ 2797791 w 5069195"/>
              <a:gd name="connsiteY25" fmla="*/ 573206 h 764275"/>
              <a:gd name="connsiteX26" fmla="*/ 3043451 w 5069195"/>
              <a:gd name="connsiteY26" fmla="*/ 559558 h 764275"/>
              <a:gd name="connsiteX27" fmla="*/ 3234519 w 5069195"/>
              <a:gd name="connsiteY27" fmla="*/ 532263 h 764275"/>
              <a:gd name="connsiteX28" fmla="*/ 3289111 w 5069195"/>
              <a:gd name="connsiteY28" fmla="*/ 518615 h 764275"/>
              <a:gd name="connsiteX29" fmla="*/ 3398293 w 5069195"/>
              <a:gd name="connsiteY29" fmla="*/ 504967 h 764275"/>
              <a:gd name="connsiteX30" fmla="*/ 3521122 w 5069195"/>
              <a:gd name="connsiteY30" fmla="*/ 477672 h 764275"/>
              <a:gd name="connsiteX31" fmla="*/ 3562066 w 5069195"/>
              <a:gd name="connsiteY31" fmla="*/ 464024 h 764275"/>
              <a:gd name="connsiteX32" fmla="*/ 3630305 w 5069195"/>
              <a:gd name="connsiteY32" fmla="*/ 450376 h 764275"/>
              <a:gd name="connsiteX33" fmla="*/ 3712191 w 5069195"/>
              <a:gd name="connsiteY33" fmla="*/ 423081 h 764275"/>
              <a:gd name="connsiteX34" fmla="*/ 3821373 w 5069195"/>
              <a:gd name="connsiteY34" fmla="*/ 395785 h 764275"/>
              <a:gd name="connsiteX35" fmla="*/ 3875964 w 5069195"/>
              <a:gd name="connsiteY35" fmla="*/ 382137 h 764275"/>
              <a:gd name="connsiteX36" fmla="*/ 3957851 w 5069195"/>
              <a:gd name="connsiteY36" fmla="*/ 354842 h 764275"/>
              <a:gd name="connsiteX37" fmla="*/ 3998794 w 5069195"/>
              <a:gd name="connsiteY37" fmla="*/ 341194 h 764275"/>
              <a:gd name="connsiteX38" fmla="*/ 4039737 w 5069195"/>
              <a:gd name="connsiteY38" fmla="*/ 313898 h 764275"/>
              <a:gd name="connsiteX39" fmla="*/ 4121624 w 5069195"/>
              <a:gd name="connsiteY39" fmla="*/ 286603 h 764275"/>
              <a:gd name="connsiteX40" fmla="*/ 4203511 w 5069195"/>
              <a:gd name="connsiteY40" fmla="*/ 245660 h 764275"/>
              <a:gd name="connsiteX41" fmla="*/ 4326340 w 5069195"/>
              <a:gd name="connsiteY41" fmla="*/ 191069 h 764275"/>
              <a:gd name="connsiteX42" fmla="*/ 4367284 w 5069195"/>
              <a:gd name="connsiteY42" fmla="*/ 177421 h 764275"/>
              <a:gd name="connsiteX43" fmla="*/ 4708478 w 5069195"/>
              <a:gd name="connsiteY43" fmla="*/ 150125 h 764275"/>
              <a:gd name="connsiteX44" fmla="*/ 4831308 w 5069195"/>
              <a:gd name="connsiteY44" fmla="*/ 177421 h 764275"/>
              <a:gd name="connsiteX45" fmla="*/ 4913194 w 5069195"/>
              <a:gd name="connsiteY45" fmla="*/ 204716 h 764275"/>
              <a:gd name="connsiteX46" fmla="*/ 4954137 w 5069195"/>
              <a:gd name="connsiteY46" fmla="*/ 218364 h 764275"/>
              <a:gd name="connsiteX47" fmla="*/ 4995081 w 5069195"/>
              <a:gd name="connsiteY47" fmla="*/ 259307 h 764275"/>
              <a:gd name="connsiteX48" fmla="*/ 5022376 w 5069195"/>
              <a:gd name="connsiteY48" fmla="*/ 341194 h 764275"/>
              <a:gd name="connsiteX49" fmla="*/ 5049672 w 5069195"/>
              <a:gd name="connsiteY49" fmla="*/ 382137 h 764275"/>
              <a:gd name="connsiteX50" fmla="*/ 5049672 w 5069195"/>
              <a:gd name="connsiteY50" fmla="*/ 491319 h 764275"/>
              <a:gd name="connsiteX51" fmla="*/ 5036024 w 5069195"/>
              <a:gd name="connsiteY51" fmla="*/ 532263 h 764275"/>
              <a:gd name="connsiteX52" fmla="*/ 4954137 w 5069195"/>
              <a:gd name="connsiteY52" fmla="*/ 600501 h 764275"/>
              <a:gd name="connsiteX53" fmla="*/ 4913194 w 5069195"/>
              <a:gd name="connsiteY53" fmla="*/ 641445 h 764275"/>
              <a:gd name="connsiteX54" fmla="*/ 4790364 w 5069195"/>
              <a:gd name="connsiteY54" fmla="*/ 655092 h 764275"/>
              <a:gd name="connsiteX55" fmla="*/ 4708478 w 5069195"/>
              <a:gd name="connsiteY55" fmla="*/ 668740 h 764275"/>
              <a:gd name="connsiteX56" fmla="*/ 4572000 w 5069195"/>
              <a:gd name="connsiteY56" fmla="*/ 696036 h 764275"/>
              <a:gd name="connsiteX57" fmla="*/ 4162567 w 5069195"/>
              <a:gd name="connsiteY57" fmla="*/ 709683 h 764275"/>
              <a:gd name="connsiteX58" fmla="*/ 3985146 w 5069195"/>
              <a:gd name="connsiteY58" fmla="*/ 736979 h 764275"/>
              <a:gd name="connsiteX59" fmla="*/ 3903260 w 5069195"/>
              <a:gd name="connsiteY59" fmla="*/ 750627 h 764275"/>
              <a:gd name="connsiteX60" fmla="*/ 3357349 w 5069195"/>
              <a:gd name="connsiteY60" fmla="*/ 764275 h 764275"/>
              <a:gd name="connsiteX61" fmla="*/ 3029803 w 5069195"/>
              <a:gd name="connsiteY61" fmla="*/ 750627 h 764275"/>
              <a:gd name="connsiteX62" fmla="*/ 2947917 w 5069195"/>
              <a:gd name="connsiteY62" fmla="*/ 736979 h 764275"/>
              <a:gd name="connsiteX63" fmla="*/ 2852382 w 5069195"/>
              <a:gd name="connsiteY63" fmla="*/ 723331 h 764275"/>
              <a:gd name="connsiteX64" fmla="*/ 2688609 w 5069195"/>
              <a:gd name="connsiteY64" fmla="*/ 696036 h 764275"/>
              <a:gd name="connsiteX65" fmla="*/ 2647666 w 5069195"/>
              <a:gd name="connsiteY65" fmla="*/ 682388 h 764275"/>
              <a:gd name="connsiteX66" fmla="*/ 2169994 w 5069195"/>
              <a:gd name="connsiteY66" fmla="*/ 709683 h 764275"/>
              <a:gd name="connsiteX67" fmla="*/ 1583140 w 5069195"/>
              <a:gd name="connsiteY67" fmla="*/ 696036 h 764275"/>
              <a:gd name="connsiteX68" fmla="*/ 1542197 w 5069195"/>
              <a:gd name="connsiteY68" fmla="*/ 682388 h 764275"/>
              <a:gd name="connsiteX69" fmla="*/ 1460311 w 5069195"/>
              <a:gd name="connsiteY69" fmla="*/ 668740 h 764275"/>
              <a:gd name="connsiteX70" fmla="*/ 1323833 w 5069195"/>
              <a:gd name="connsiteY70" fmla="*/ 641445 h 764275"/>
              <a:gd name="connsiteX71" fmla="*/ 887105 w 5069195"/>
              <a:gd name="connsiteY71" fmla="*/ 614149 h 764275"/>
              <a:gd name="connsiteX72" fmla="*/ 736979 w 5069195"/>
              <a:gd name="connsiteY72" fmla="*/ 600501 h 764275"/>
              <a:gd name="connsiteX73" fmla="*/ 327546 w 5069195"/>
              <a:gd name="connsiteY73" fmla="*/ 573206 h 764275"/>
              <a:gd name="connsiteX74" fmla="*/ 245660 w 5069195"/>
              <a:gd name="connsiteY74" fmla="*/ 545910 h 764275"/>
              <a:gd name="connsiteX75" fmla="*/ 218364 w 5069195"/>
              <a:gd name="connsiteY75" fmla="*/ 504967 h 764275"/>
              <a:gd name="connsiteX76" fmla="*/ 136478 w 5069195"/>
              <a:gd name="connsiteY76" fmla="*/ 464024 h 764275"/>
              <a:gd name="connsiteX77" fmla="*/ 109182 w 5069195"/>
              <a:gd name="connsiteY77" fmla="*/ 423081 h 764275"/>
              <a:gd name="connsiteX78" fmla="*/ 68239 w 5069195"/>
              <a:gd name="connsiteY78" fmla="*/ 409433 h 764275"/>
              <a:gd name="connsiteX79" fmla="*/ 54591 w 5069195"/>
              <a:gd name="connsiteY79" fmla="*/ 368489 h 764275"/>
              <a:gd name="connsiteX80" fmla="*/ 27296 w 5069195"/>
              <a:gd name="connsiteY80" fmla="*/ 327546 h 764275"/>
              <a:gd name="connsiteX81" fmla="*/ 0 w 5069195"/>
              <a:gd name="connsiteY81" fmla="*/ 245660 h 764275"/>
              <a:gd name="connsiteX82" fmla="*/ 27296 w 5069195"/>
              <a:gd name="connsiteY82" fmla="*/ 109182 h 76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5069195" h="764275">
                <a:moveTo>
                  <a:pt x="27296" y="109182"/>
                </a:moveTo>
                <a:cubicBezTo>
                  <a:pt x="38669" y="81886"/>
                  <a:pt x="53568" y="89221"/>
                  <a:pt x="68239" y="81886"/>
                </a:cubicBezTo>
                <a:cubicBezTo>
                  <a:pt x="90049" y="70981"/>
                  <a:pt x="143375" y="60419"/>
                  <a:pt x="163773" y="54591"/>
                </a:cubicBezTo>
                <a:cubicBezTo>
                  <a:pt x="199022" y="44520"/>
                  <a:pt x="221387" y="32035"/>
                  <a:pt x="259308" y="27295"/>
                </a:cubicBezTo>
                <a:cubicBezTo>
                  <a:pt x="357494" y="15022"/>
                  <a:pt x="588936" y="4434"/>
                  <a:pt x="668740" y="0"/>
                </a:cubicBezTo>
                <a:lnTo>
                  <a:pt x="750627" y="27295"/>
                </a:lnTo>
                <a:cubicBezTo>
                  <a:pt x="764275" y="31844"/>
                  <a:pt x="779600" y="32963"/>
                  <a:pt x="791570" y="40943"/>
                </a:cubicBezTo>
                <a:cubicBezTo>
                  <a:pt x="885427" y="103514"/>
                  <a:pt x="842335" y="85160"/>
                  <a:pt x="914400" y="109182"/>
                </a:cubicBezTo>
                <a:cubicBezTo>
                  <a:pt x="949728" y="144510"/>
                  <a:pt x="988256" y="188391"/>
                  <a:pt x="1037230" y="204716"/>
                </a:cubicBezTo>
                <a:lnTo>
                  <a:pt x="1078173" y="218364"/>
                </a:lnTo>
                <a:cubicBezTo>
                  <a:pt x="1091821" y="232012"/>
                  <a:pt x="1103882" y="247457"/>
                  <a:pt x="1119117" y="259307"/>
                </a:cubicBezTo>
                <a:cubicBezTo>
                  <a:pt x="1145012" y="279447"/>
                  <a:pt x="1173708" y="295701"/>
                  <a:pt x="1201003" y="313898"/>
                </a:cubicBezTo>
                <a:lnTo>
                  <a:pt x="1282890" y="368489"/>
                </a:lnTo>
                <a:lnTo>
                  <a:pt x="1323833" y="395785"/>
                </a:lnTo>
                <a:cubicBezTo>
                  <a:pt x="1337481" y="404884"/>
                  <a:pt x="1349215" y="417894"/>
                  <a:pt x="1364776" y="423081"/>
                </a:cubicBezTo>
                <a:lnTo>
                  <a:pt x="1487606" y="464024"/>
                </a:lnTo>
                <a:cubicBezTo>
                  <a:pt x="1487619" y="464028"/>
                  <a:pt x="1569480" y="491316"/>
                  <a:pt x="1569493" y="491319"/>
                </a:cubicBezTo>
                <a:cubicBezTo>
                  <a:pt x="1592239" y="495868"/>
                  <a:pt x="1615352" y="498863"/>
                  <a:pt x="1637731" y="504967"/>
                </a:cubicBezTo>
                <a:cubicBezTo>
                  <a:pt x="1665489" y="512538"/>
                  <a:pt x="1693883" y="519396"/>
                  <a:pt x="1719618" y="532263"/>
                </a:cubicBezTo>
                <a:cubicBezTo>
                  <a:pt x="1737815" y="541361"/>
                  <a:pt x="1754908" y="553124"/>
                  <a:pt x="1774209" y="559558"/>
                </a:cubicBezTo>
                <a:cubicBezTo>
                  <a:pt x="1796215" y="566893"/>
                  <a:pt x="1819944" y="567580"/>
                  <a:pt x="1842448" y="573206"/>
                </a:cubicBezTo>
                <a:cubicBezTo>
                  <a:pt x="1856404" y="576695"/>
                  <a:pt x="1869059" y="585608"/>
                  <a:pt x="1883391" y="586854"/>
                </a:cubicBezTo>
                <a:cubicBezTo>
                  <a:pt x="1974147" y="594746"/>
                  <a:pt x="2065361" y="595952"/>
                  <a:pt x="2156346" y="600501"/>
                </a:cubicBezTo>
                <a:cubicBezTo>
                  <a:pt x="2383423" y="628886"/>
                  <a:pt x="2294414" y="623564"/>
                  <a:pt x="2674961" y="600501"/>
                </a:cubicBezTo>
                <a:cubicBezTo>
                  <a:pt x="2689321" y="599631"/>
                  <a:pt x="2701861" y="589975"/>
                  <a:pt x="2715905" y="586854"/>
                </a:cubicBezTo>
                <a:cubicBezTo>
                  <a:pt x="2742918" y="580851"/>
                  <a:pt x="2770215" y="575504"/>
                  <a:pt x="2797791" y="573206"/>
                </a:cubicBezTo>
                <a:cubicBezTo>
                  <a:pt x="2879521" y="566395"/>
                  <a:pt x="2961564" y="564107"/>
                  <a:pt x="3043451" y="559558"/>
                </a:cubicBezTo>
                <a:cubicBezTo>
                  <a:pt x="3142050" y="526691"/>
                  <a:pt x="3035184" y="558840"/>
                  <a:pt x="3234519" y="532263"/>
                </a:cubicBezTo>
                <a:cubicBezTo>
                  <a:pt x="3253112" y="529784"/>
                  <a:pt x="3270609" y="521699"/>
                  <a:pt x="3289111" y="518615"/>
                </a:cubicBezTo>
                <a:cubicBezTo>
                  <a:pt x="3325289" y="512585"/>
                  <a:pt x="3361899" y="509516"/>
                  <a:pt x="3398293" y="504967"/>
                </a:cubicBezTo>
                <a:cubicBezTo>
                  <a:pt x="3490460" y="474244"/>
                  <a:pt x="3377010" y="509696"/>
                  <a:pt x="3521122" y="477672"/>
                </a:cubicBezTo>
                <a:cubicBezTo>
                  <a:pt x="3535166" y="474551"/>
                  <a:pt x="3548109" y="467513"/>
                  <a:pt x="3562066" y="464024"/>
                </a:cubicBezTo>
                <a:cubicBezTo>
                  <a:pt x="3584570" y="458398"/>
                  <a:pt x="3607926" y="456479"/>
                  <a:pt x="3630305" y="450376"/>
                </a:cubicBezTo>
                <a:cubicBezTo>
                  <a:pt x="3658063" y="442806"/>
                  <a:pt x="3683978" y="428724"/>
                  <a:pt x="3712191" y="423081"/>
                </a:cubicBezTo>
                <a:cubicBezTo>
                  <a:pt x="3850928" y="395333"/>
                  <a:pt x="3723451" y="423763"/>
                  <a:pt x="3821373" y="395785"/>
                </a:cubicBezTo>
                <a:cubicBezTo>
                  <a:pt x="3839408" y="390632"/>
                  <a:pt x="3857998" y="387527"/>
                  <a:pt x="3875964" y="382137"/>
                </a:cubicBezTo>
                <a:cubicBezTo>
                  <a:pt x="3903523" y="373869"/>
                  <a:pt x="3930555" y="363940"/>
                  <a:pt x="3957851" y="354842"/>
                </a:cubicBezTo>
                <a:cubicBezTo>
                  <a:pt x="3971499" y="350293"/>
                  <a:pt x="3986824" y="349174"/>
                  <a:pt x="3998794" y="341194"/>
                </a:cubicBezTo>
                <a:cubicBezTo>
                  <a:pt x="4012442" y="332095"/>
                  <a:pt x="4024748" y="320560"/>
                  <a:pt x="4039737" y="313898"/>
                </a:cubicBezTo>
                <a:cubicBezTo>
                  <a:pt x="4066029" y="302213"/>
                  <a:pt x="4097684" y="302563"/>
                  <a:pt x="4121624" y="286603"/>
                </a:cubicBezTo>
                <a:cubicBezTo>
                  <a:pt x="4174537" y="251327"/>
                  <a:pt x="4147006" y="264494"/>
                  <a:pt x="4203511" y="245660"/>
                </a:cubicBezTo>
                <a:cubicBezTo>
                  <a:pt x="4268394" y="202404"/>
                  <a:pt x="4228893" y="223551"/>
                  <a:pt x="4326340" y="191069"/>
                </a:cubicBezTo>
                <a:lnTo>
                  <a:pt x="4367284" y="177421"/>
                </a:lnTo>
                <a:cubicBezTo>
                  <a:pt x="4503274" y="132090"/>
                  <a:pt x="4393843" y="164427"/>
                  <a:pt x="4708478" y="150125"/>
                </a:cubicBezTo>
                <a:cubicBezTo>
                  <a:pt x="4747441" y="157918"/>
                  <a:pt x="4792758" y="165856"/>
                  <a:pt x="4831308" y="177421"/>
                </a:cubicBezTo>
                <a:cubicBezTo>
                  <a:pt x="4858866" y="185688"/>
                  <a:pt x="4885899" y="195618"/>
                  <a:pt x="4913194" y="204716"/>
                </a:cubicBezTo>
                <a:lnTo>
                  <a:pt x="4954137" y="218364"/>
                </a:lnTo>
                <a:cubicBezTo>
                  <a:pt x="4967785" y="232012"/>
                  <a:pt x="4985708" y="242435"/>
                  <a:pt x="4995081" y="259307"/>
                </a:cubicBezTo>
                <a:cubicBezTo>
                  <a:pt x="5009054" y="284458"/>
                  <a:pt x="5006416" y="317254"/>
                  <a:pt x="5022376" y="341194"/>
                </a:cubicBezTo>
                <a:lnTo>
                  <a:pt x="5049672" y="382137"/>
                </a:lnTo>
                <a:cubicBezTo>
                  <a:pt x="5069195" y="440709"/>
                  <a:pt x="5068493" y="416033"/>
                  <a:pt x="5049672" y="491319"/>
                </a:cubicBezTo>
                <a:cubicBezTo>
                  <a:pt x="5046183" y="505276"/>
                  <a:pt x="5044004" y="520293"/>
                  <a:pt x="5036024" y="532263"/>
                </a:cubicBezTo>
                <a:cubicBezTo>
                  <a:pt x="5006118" y="577122"/>
                  <a:pt x="4991904" y="569029"/>
                  <a:pt x="4954137" y="600501"/>
                </a:cubicBezTo>
                <a:cubicBezTo>
                  <a:pt x="4939310" y="612857"/>
                  <a:pt x="4931504" y="635342"/>
                  <a:pt x="4913194" y="641445"/>
                </a:cubicBezTo>
                <a:cubicBezTo>
                  <a:pt x="4874113" y="654472"/>
                  <a:pt x="4831198" y="649648"/>
                  <a:pt x="4790364" y="655092"/>
                </a:cubicBezTo>
                <a:cubicBezTo>
                  <a:pt x="4762935" y="658749"/>
                  <a:pt x="4735491" y="662737"/>
                  <a:pt x="4708478" y="668740"/>
                </a:cubicBezTo>
                <a:cubicBezTo>
                  <a:pt x="4615729" y="689351"/>
                  <a:pt x="4729375" y="687529"/>
                  <a:pt x="4572000" y="696036"/>
                </a:cubicBezTo>
                <a:cubicBezTo>
                  <a:pt x="4435646" y="703406"/>
                  <a:pt x="4299045" y="705134"/>
                  <a:pt x="4162567" y="709683"/>
                </a:cubicBezTo>
                <a:cubicBezTo>
                  <a:pt x="4055741" y="736390"/>
                  <a:pt x="4153566" y="714523"/>
                  <a:pt x="3985146" y="736979"/>
                </a:cubicBezTo>
                <a:cubicBezTo>
                  <a:pt x="3957717" y="740636"/>
                  <a:pt x="3930906" y="749425"/>
                  <a:pt x="3903260" y="750627"/>
                </a:cubicBezTo>
                <a:cubicBezTo>
                  <a:pt x="3721405" y="758534"/>
                  <a:pt x="3539319" y="759726"/>
                  <a:pt x="3357349" y="764275"/>
                </a:cubicBezTo>
                <a:cubicBezTo>
                  <a:pt x="3248167" y="759726"/>
                  <a:pt x="3138838" y="757896"/>
                  <a:pt x="3029803" y="750627"/>
                </a:cubicBezTo>
                <a:cubicBezTo>
                  <a:pt x="3002192" y="748786"/>
                  <a:pt x="2975267" y="741187"/>
                  <a:pt x="2947917" y="736979"/>
                </a:cubicBezTo>
                <a:cubicBezTo>
                  <a:pt x="2916123" y="732087"/>
                  <a:pt x="2884113" y="728620"/>
                  <a:pt x="2852382" y="723331"/>
                </a:cubicBezTo>
                <a:cubicBezTo>
                  <a:pt x="2612957" y="683426"/>
                  <a:pt x="3000755" y="740626"/>
                  <a:pt x="2688609" y="696036"/>
                </a:cubicBezTo>
                <a:cubicBezTo>
                  <a:pt x="2674961" y="691487"/>
                  <a:pt x="2662052" y="682388"/>
                  <a:pt x="2647666" y="682388"/>
                </a:cubicBezTo>
                <a:cubicBezTo>
                  <a:pt x="2238852" y="682388"/>
                  <a:pt x="2344933" y="651373"/>
                  <a:pt x="2169994" y="709683"/>
                </a:cubicBezTo>
                <a:cubicBezTo>
                  <a:pt x="1974376" y="705134"/>
                  <a:pt x="1778626" y="704535"/>
                  <a:pt x="1583140" y="696036"/>
                </a:cubicBezTo>
                <a:cubicBezTo>
                  <a:pt x="1568768" y="695411"/>
                  <a:pt x="1556240" y="685509"/>
                  <a:pt x="1542197" y="682388"/>
                </a:cubicBezTo>
                <a:cubicBezTo>
                  <a:pt x="1515184" y="676385"/>
                  <a:pt x="1487324" y="674743"/>
                  <a:pt x="1460311" y="668740"/>
                </a:cubicBezTo>
                <a:cubicBezTo>
                  <a:pt x="1316202" y="636715"/>
                  <a:pt x="1596051" y="675472"/>
                  <a:pt x="1323833" y="641445"/>
                </a:cubicBezTo>
                <a:cubicBezTo>
                  <a:pt x="1135563" y="617912"/>
                  <a:pt x="1143897" y="625314"/>
                  <a:pt x="887105" y="614149"/>
                </a:cubicBezTo>
                <a:cubicBezTo>
                  <a:pt x="837063" y="609600"/>
                  <a:pt x="787130" y="603635"/>
                  <a:pt x="736979" y="600501"/>
                </a:cubicBezTo>
                <a:cubicBezTo>
                  <a:pt x="308892" y="573746"/>
                  <a:pt x="588650" y="602218"/>
                  <a:pt x="327546" y="573206"/>
                </a:cubicBezTo>
                <a:cubicBezTo>
                  <a:pt x="300251" y="564107"/>
                  <a:pt x="261620" y="569849"/>
                  <a:pt x="245660" y="545910"/>
                </a:cubicBezTo>
                <a:cubicBezTo>
                  <a:pt x="236561" y="532262"/>
                  <a:pt x="229962" y="516565"/>
                  <a:pt x="218364" y="504967"/>
                </a:cubicBezTo>
                <a:cubicBezTo>
                  <a:pt x="191908" y="478511"/>
                  <a:pt x="169777" y="475124"/>
                  <a:pt x="136478" y="464024"/>
                </a:cubicBezTo>
                <a:cubicBezTo>
                  <a:pt x="127379" y="450376"/>
                  <a:pt x="121990" y="433328"/>
                  <a:pt x="109182" y="423081"/>
                </a:cubicBezTo>
                <a:cubicBezTo>
                  <a:pt x="97948" y="414094"/>
                  <a:pt x="78411" y="419605"/>
                  <a:pt x="68239" y="409433"/>
                </a:cubicBezTo>
                <a:cubicBezTo>
                  <a:pt x="58066" y="399260"/>
                  <a:pt x="61025" y="381356"/>
                  <a:pt x="54591" y="368489"/>
                </a:cubicBezTo>
                <a:cubicBezTo>
                  <a:pt x="47256" y="353818"/>
                  <a:pt x="33958" y="342535"/>
                  <a:pt x="27296" y="327546"/>
                </a:cubicBezTo>
                <a:cubicBezTo>
                  <a:pt x="15611" y="301254"/>
                  <a:pt x="0" y="245660"/>
                  <a:pt x="0" y="245660"/>
                </a:cubicBezTo>
                <a:cubicBezTo>
                  <a:pt x="15069" y="110041"/>
                  <a:pt x="15923" y="136478"/>
                  <a:pt x="27296" y="109182"/>
                </a:cubicBezTo>
                <a:close/>
              </a:path>
            </a:pathLst>
          </a:custGeom>
          <a:solidFill>
            <a:schemeClr val="tx1">
              <a:lumMod val="65000"/>
              <a:alpha val="2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0" name="Freeform 99"/>
          <p:cNvSpPr/>
          <p:nvPr/>
        </p:nvSpPr>
        <p:spPr bwMode="auto">
          <a:xfrm>
            <a:off x="3238650" y="3412380"/>
            <a:ext cx="4633731" cy="683363"/>
          </a:xfrm>
          <a:custGeom>
            <a:avLst/>
            <a:gdLst>
              <a:gd name="connsiteX0" fmla="*/ 0 w 4763069"/>
              <a:gd name="connsiteY0" fmla="*/ 177421 h 723332"/>
              <a:gd name="connsiteX1" fmla="*/ 13648 w 4763069"/>
              <a:gd name="connsiteY1" fmla="*/ 136478 h 723332"/>
              <a:gd name="connsiteX2" fmla="*/ 95534 w 4763069"/>
              <a:gd name="connsiteY2" fmla="*/ 109182 h 723332"/>
              <a:gd name="connsiteX3" fmla="*/ 232012 w 4763069"/>
              <a:gd name="connsiteY3" fmla="*/ 81887 h 723332"/>
              <a:gd name="connsiteX4" fmla="*/ 313899 w 4763069"/>
              <a:gd name="connsiteY4" fmla="*/ 54591 h 723332"/>
              <a:gd name="connsiteX5" fmla="*/ 682388 w 4763069"/>
              <a:gd name="connsiteY5" fmla="*/ 68239 h 723332"/>
              <a:gd name="connsiteX6" fmla="*/ 805218 w 4763069"/>
              <a:gd name="connsiteY6" fmla="*/ 122830 h 723332"/>
              <a:gd name="connsiteX7" fmla="*/ 887105 w 4763069"/>
              <a:gd name="connsiteY7" fmla="*/ 163773 h 723332"/>
              <a:gd name="connsiteX8" fmla="*/ 914400 w 4763069"/>
              <a:gd name="connsiteY8" fmla="*/ 204717 h 723332"/>
              <a:gd name="connsiteX9" fmla="*/ 955343 w 4763069"/>
              <a:gd name="connsiteY9" fmla="*/ 218364 h 723332"/>
              <a:gd name="connsiteX10" fmla="*/ 996287 w 4763069"/>
              <a:gd name="connsiteY10" fmla="*/ 245660 h 723332"/>
              <a:gd name="connsiteX11" fmla="*/ 1037230 w 4763069"/>
              <a:gd name="connsiteY11" fmla="*/ 286603 h 723332"/>
              <a:gd name="connsiteX12" fmla="*/ 1078173 w 4763069"/>
              <a:gd name="connsiteY12" fmla="*/ 300251 h 723332"/>
              <a:gd name="connsiteX13" fmla="*/ 1119116 w 4763069"/>
              <a:gd name="connsiteY13" fmla="*/ 327547 h 723332"/>
              <a:gd name="connsiteX14" fmla="*/ 1201003 w 4763069"/>
              <a:gd name="connsiteY14" fmla="*/ 354842 h 723332"/>
              <a:gd name="connsiteX15" fmla="*/ 1282890 w 4763069"/>
              <a:gd name="connsiteY15" fmla="*/ 382138 h 723332"/>
              <a:gd name="connsiteX16" fmla="*/ 1337481 w 4763069"/>
              <a:gd name="connsiteY16" fmla="*/ 395785 h 723332"/>
              <a:gd name="connsiteX17" fmla="*/ 1419367 w 4763069"/>
              <a:gd name="connsiteY17" fmla="*/ 436729 h 723332"/>
              <a:gd name="connsiteX18" fmla="*/ 1460310 w 4763069"/>
              <a:gd name="connsiteY18" fmla="*/ 450376 h 723332"/>
              <a:gd name="connsiteX19" fmla="*/ 1501254 w 4763069"/>
              <a:gd name="connsiteY19" fmla="*/ 477672 h 723332"/>
              <a:gd name="connsiteX20" fmla="*/ 1733266 w 4763069"/>
              <a:gd name="connsiteY20" fmla="*/ 504967 h 723332"/>
              <a:gd name="connsiteX21" fmla="*/ 1787857 w 4763069"/>
              <a:gd name="connsiteY21" fmla="*/ 518615 h 723332"/>
              <a:gd name="connsiteX22" fmla="*/ 1883391 w 4763069"/>
              <a:gd name="connsiteY22" fmla="*/ 545911 h 723332"/>
              <a:gd name="connsiteX23" fmla="*/ 1965278 w 4763069"/>
              <a:gd name="connsiteY23" fmla="*/ 559558 h 723332"/>
              <a:gd name="connsiteX24" fmla="*/ 2306472 w 4763069"/>
              <a:gd name="connsiteY24" fmla="*/ 600502 h 723332"/>
              <a:gd name="connsiteX25" fmla="*/ 2565779 w 4763069"/>
              <a:gd name="connsiteY25" fmla="*/ 586854 h 723332"/>
              <a:gd name="connsiteX26" fmla="*/ 2647666 w 4763069"/>
              <a:gd name="connsiteY26" fmla="*/ 573206 h 723332"/>
              <a:gd name="connsiteX27" fmla="*/ 2743200 w 4763069"/>
              <a:gd name="connsiteY27" fmla="*/ 559558 h 723332"/>
              <a:gd name="connsiteX28" fmla="*/ 2838734 w 4763069"/>
              <a:gd name="connsiteY28" fmla="*/ 532263 h 723332"/>
              <a:gd name="connsiteX29" fmla="*/ 2879678 w 4763069"/>
              <a:gd name="connsiteY29" fmla="*/ 518615 h 723332"/>
              <a:gd name="connsiteX30" fmla="*/ 2920621 w 4763069"/>
              <a:gd name="connsiteY30" fmla="*/ 477672 h 723332"/>
              <a:gd name="connsiteX31" fmla="*/ 2975212 w 4763069"/>
              <a:gd name="connsiteY31" fmla="*/ 464024 h 723332"/>
              <a:gd name="connsiteX32" fmla="*/ 3057099 w 4763069"/>
              <a:gd name="connsiteY32" fmla="*/ 436729 h 723332"/>
              <a:gd name="connsiteX33" fmla="*/ 3179928 w 4763069"/>
              <a:gd name="connsiteY33" fmla="*/ 395785 h 723332"/>
              <a:gd name="connsiteX34" fmla="*/ 3220872 w 4763069"/>
              <a:gd name="connsiteY34" fmla="*/ 382138 h 723332"/>
              <a:gd name="connsiteX35" fmla="*/ 3289110 w 4763069"/>
              <a:gd name="connsiteY35" fmla="*/ 368490 h 723332"/>
              <a:gd name="connsiteX36" fmla="*/ 3330054 w 4763069"/>
              <a:gd name="connsiteY36" fmla="*/ 354842 h 723332"/>
              <a:gd name="connsiteX37" fmla="*/ 3480179 w 4763069"/>
              <a:gd name="connsiteY37" fmla="*/ 313899 h 723332"/>
              <a:gd name="connsiteX38" fmla="*/ 3562066 w 4763069"/>
              <a:gd name="connsiteY38" fmla="*/ 272955 h 723332"/>
              <a:gd name="connsiteX39" fmla="*/ 3603009 w 4763069"/>
              <a:gd name="connsiteY39" fmla="*/ 245660 h 723332"/>
              <a:gd name="connsiteX40" fmla="*/ 3643952 w 4763069"/>
              <a:gd name="connsiteY40" fmla="*/ 232012 h 723332"/>
              <a:gd name="connsiteX41" fmla="*/ 3684896 w 4763069"/>
              <a:gd name="connsiteY41" fmla="*/ 204717 h 723332"/>
              <a:gd name="connsiteX42" fmla="*/ 3739487 w 4763069"/>
              <a:gd name="connsiteY42" fmla="*/ 191069 h 723332"/>
              <a:gd name="connsiteX43" fmla="*/ 3821373 w 4763069"/>
              <a:gd name="connsiteY43" fmla="*/ 163773 h 723332"/>
              <a:gd name="connsiteX44" fmla="*/ 3862316 w 4763069"/>
              <a:gd name="connsiteY44" fmla="*/ 150126 h 723332"/>
              <a:gd name="connsiteX45" fmla="*/ 3903260 w 4763069"/>
              <a:gd name="connsiteY45" fmla="*/ 122830 h 723332"/>
              <a:gd name="connsiteX46" fmla="*/ 3985146 w 4763069"/>
              <a:gd name="connsiteY46" fmla="*/ 95535 h 723332"/>
              <a:gd name="connsiteX47" fmla="*/ 4026090 w 4763069"/>
              <a:gd name="connsiteY47" fmla="*/ 68239 h 723332"/>
              <a:gd name="connsiteX48" fmla="*/ 4162567 w 4763069"/>
              <a:gd name="connsiteY48" fmla="*/ 40944 h 723332"/>
              <a:gd name="connsiteX49" fmla="*/ 4339988 w 4763069"/>
              <a:gd name="connsiteY49" fmla="*/ 13648 h 723332"/>
              <a:gd name="connsiteX50" fmla="*/ 4394579 w 4763069"/>
              <a:gd name="connsiteY50" fmla="*/ 0 h 723332"/>
              <a:gd name="connsiteX51" fmla="*/ 4558352 w 4763069"/>
              <a:gd name="connsiteY51" fmla="*/ 27296 h 723332"/>
              <a:gd name="connsiteX52" fmla="*/ 4640239 w 4763069"/>
              <a:gd name="connsiteY52" fmla="*/ 95535 h 723332"/>
              <a:gd name="connsiteX53" fmla="*/ 4681182 w 4763069"/>
              <a:gd name="connsiteY53" fmla="*/ 122830 h 723332"/>
              <a:gd name="connsiteX54" fmla="*/ 4735773 w 4763069"/>
              <a:gd name="connsiteY54" fmla="*/ 204717 h 723332"/>
              <a:gd name="connsiteX55" fmla="*/ 4763069 w 4763069"/>
              <a:gd name="connsiteY55" fmla="*/ 245660 h 723332"/>
              <a:gd name="connsiteX56" fmla="*/ 4749421 w 4763069"/>
              <a:gd name="connsiteY56" fmla="*/ 423081 h 723332"/>
              <a:gd name="connsiteX57" fmla="*/ 4735773 w 4763069"/>
              <a:gd name="connsiteY57" fmla="*/ 464024 h 723332"/>
              <a:gd name="connsiteX58" fmla="*/ 4640239 w 4763069"/>
              <a:gd name="connsiteY58" fmla="*/ 573206 h 723332"/>
              <a:gd name="connsiteX59" fmla="*/ 4599296 w 4763069"/>
              <a:gd name="connsiteY59" fmla="*/ 586854 h 723332"/>
              <a:gd name="connsiteX60" fmla="*/ 3616657 w 4763069"/>
              <a:gd name="connsiteY60" fmla="*/ 600502 h 723332"/>
              <a:gd name="connsiteX61" fmla="*/ 3302758 w 4763069"/>
              <a:gd name="connsiteY61" fmla="*/ 627797 h 723332"/>
              <a:gd name="connsiteX62" fmla="*/ 3220872 w 4763069"/>
              <a:gd name="connsiteY62" fmla="*/ 655093 h 723332"/>
              <a:gd name="connsiteX63" fmla="*/ 3138985 w 4763069"/>
              <a:gd name="connsiteY63" fmla="*/ 641445 h 723332"/>
              <a:gd name="connsiteX64" fmla="*/ 2975212 w 4763069"/>
              <a:gd name="connsiteY64" fmla="*/ 627797 h 723332"/>
              <a:gd name="connsiteX65" fmla="*/ 2866030 w 4763069"/>
              <a:gd name="connsiteY65" fmla="*/ 614149 h 723332"/>
              <a:gd name="connsiteX66" fmla="*/ 2593075 w 4763069"/>
              <a:gd name="connsiteY66" fmla="*/ 641445 h 723332"/>
              <a:gd name="connsiteX67" fmla="*/ 2511188 w 4763069"/>
              <a:gd name="connsiteY67" fmla="*/ 668741 h 723332"/>
              <a:gd name="connsiteX68" fmla="*/ 2374710 w 4763069"/>
              <a:gd name="connsiteY68" fmla="*/ 709684 h 723332"/>
              <a:gd name="connsiteX69" fmla="*/ 2333767 w 4763069"/>
              <a:gd name="connsiteY69" fmla="*/ 723332 h 723332"/>
              <a:gd name="connsiteX70" fmla="*/ 1801505 w 4763069"/>
              <a:gd name="connsiteY70" fmla="*/ 709684 h 723332"/>
              <a:gd name="connsiteX71" fmla="*/ 1637731 w 4763069"/>
              <a:gd name="connsiteY71" fmla="*/ 668741 h 723332"/>
              <a:gd name="connsiteX72" fmla="*/ 1542197 w 4763069"/>
              <a:gd name="connsiteY72" fmla="*/ 655093 h 723332"/>
              <a:gd name="connsiteX73" fmla="*/ 1460310 w 4763069"/>
              <a:gd name="connsiteY73" fmla="*/ 641445 h 723332"/>
              <a:gd name="connsiteX74" fmla="*/ 1255594 w 4763069"/>
              <a:gd name="connsiteY74" fmla="*/ 627797 h 723332"/>
              <a:gd name="connsiteX75" fmla="*/ 1187355 w 4763069"/>
              <a:gd name="connsiteY75" fmla="*/ 614149 h 723332"/>
              <a:gd name="connsiteX76" fmla="*/ 996287 w 4763069"/>
              <a:gd name="connsiteY76" fmla="*/ 586854 h 723332"/>
              <a:gd name="connsiteX77" fmla="*/ 791570 w 4763069"/>
              <a:gd name="connsiteY77" fmla="*/ 559558 h 723332"/>
              <a:gd name="connsiteX78" fmla="*/ 750627 w 4763069"/>
              <a:gd name="connsiteY78" fmla="*/ 545911 h 723332"/>
              <a:gd name="connsiteX79" fmla="*/ 382137 w 4763069"/>
              <a:gd name="connsiteY79" fmla="*/ 518615 h 723332"/>
              <a:gd name="connsiteX80" fmla="*/ 300251 w 4763069"/>
              <a:gd name="connsiteY80" fmla="*/ 491320 h 723332"/>
              <a:gd name="connsiteX81" fmla="*/ 245660 w 4763069"/>
              <a:gd name="connsiteY81" fmla="*/ 477672 h 723332"/>
              <a:gd name="connsiteX82" fmla="*/ 163773 w 4763069"/>
              <a:gd name="connsiteY82" fmla="*/ 450376 h 723332"/>
              <a:gd name="connsiteX83" fmla="*/ 68239 w 4763069"/>
              <a:gd name="connsiteY83" fmla="*/ 341194 h 723332"/>
              <a:gd name="connsiteX84" fmla="*/ 54591 w 4763069"/>
              <a:gd name="connsiteY84" fmla="*/ 300251 h 723332"/>
              <a:gd name="connsiteX85" fmla="*/ 13648 w 4763069"/>
              <a:gd name="connsiteY85" fmla="*/ 218364 h 723332"/>
              <a:gd name="connsiteX86" fmla="*/ 0 w 4763069"/>
              <a:gd name="connsiteY86" fmla="*/ 177421 h 72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763069" h="723332">
                <a:moveTo>
                  <a:pt x="0" y="177421"/>
                </a:moveTo>
                <a:cubicBezTo>
                  <a:pt x="0" y="163773"/>
                  <a:pt x="1942" y="144840"/>
                  <a:pt x="13648" y="136478"/>
                </a:cubicBezTo>
                <a:cubicBezTo>
                  <a:pt x="37061" y="119755"/>
                  <a:pt x="67154" y="113912"/>
                  <a:pt x="95534" y="109182"/>
                </a:cubicBezTo>
                <a:cubicBezTo>
                  <a:pt x="150874" y="99959"/>
                  <a:pt x="181110" y="97158"/>
                  <a:pt x="232012" y="81887"/>
                </a:cubicBezTo>
                <a:cubicBezTo>
                  <a:pt x="259571" y="73619"/>
                  <a:pt x="313899" y="54591"/>
                  <a:pt x="313899" y="54591"/>
                </a:cubicBezTo>
                <a:cubicBezTo>
                  <a:pt x="436729" y="59140"/>
                  <a:pt x="559979" y="57111"/>
                  <a:pt x="682388" y="68239"/>
                </a:cubicBezTo>
                <a:cubicBezTo>
                  <a:pt x="768455" y="76063"/>
                  <a:pt x="746823" y="93632"/>
                  <a:pt x="805218" y="122830"/>
                </a:cubicBezTo>
                <a:cubicBezTo>
                  <a:pt x="918231" y="179337"/>
                  <a:pt x="769760" y="85546"/>
                  <a:pt x="887105" y="163773"/>
                </a:cubicBezTo>
                <a:cubicBezTo>
                  <a:pt x="896203" y="177421"/>
                  <a:pt x="901592" y="194470"/>
                  <a:pt x="914400" y="204717"/>
                </a:cubicBezTo>
                <a:cubicBezTo>
                  <a:pt x="925633" y="213704"/>
                  <a:pt x="942476" y="211931"/>
                  <a:pt x="955343" y="218364"/>
                </a:cubicBezTo>
                <a:cubicBezTo>
                  <a:pt x="970014" y="225700"/>
                  <a:pt x="983686" y="235159"/>
                  <a:pt x="996287" y="245660"/>
                </a:cubicBezTo>
                <a:cubicBezTo>
                  <a:pt x="1011114" y="258016"/>
                  <a:pt x="1021171" y="275897"/>
                  <a:pt x="1037230" y="286603"/>
                </a:cubicBezTo>
                <a:cubicBezTo>
                  <a:pt x="1049200" y="294583"/>
                  <a:pt x="1065306" y="293817"/>
                  <a:pt x="1078173" y="300251"/>
                </a:cubicBezTo>
                <a:cubicBezTo>
                  <a:pt x="1092844" y="307587"/>
                  <a:pt x="1104127" y="320885"/>
                  <a:pt x="1119116" y="327547"/>
                </a:cubicBezTo>
                <a:cubicBezTo>
                  <a:pt x="1145408" y="339232"/>
                  <a:pt x="1173707" y="345744"/>
                  <a:pt x="1201003" y="354842"/>
                </a:cubicBezTo>
                <a:lnTo>
                  <a:pt x="1282890" y="382138"/>
                </a:lnTo>
                <a:cubicBezTo>
                  <a:pt x="1301087" y="386687"/>
                  <a:pt x="1319446" y="390632"/>
                  <a:pt x="1337481" y="395785"/>
                </a:cubicBezTo>
                <a:cubicBezTo>
                  <a:pt x="1417523" y="418654"/>
                  <a:pt x="1339617" y="396854"/>
                  <a:pt x="1419367" y="436729"/>
                </a:cubicBezTo>
                <a:cubicBezTo>
                  <a:pt x="1432234" y="443163"/>
                  <a:pt x="1446662" y="445827"/>
                  <a:pt x="1460310" y="450376"/>
                </a:cubicBezTo>
                <a:cubicBezTo>
                  <a:pt x="1473958" y="459475"/>
                  <a:pt x="1486583" y="470336"/>
                  <a:pt x="1501254" y="477672"/>
                </a:cubicBezTo>
                <a:cubicBezTo>
                  <a:pt x="1563294" y="508693"/>
                  <a:pt x="1703070" y="502810"/>
                  <a:pt x="1733266" y="504967"/>
                </a:cubicBezTo>
                <a:cubicBezTo>
                  <a:pt x="1751463" y="509516"/>
                  <a:pt x="1769822" y="513462"/>
                  <a:pt x="1787857" y="518615"/>
                </a:cubicBezTo>
                <a:cubicBezTo>
                  <a:pt x="1848554" y="535957"/>
                  <a:pt x="1812288" y="531691"/>
                  <a:pt x="1883391" y="545911"/>
                </a:cubicBezTo>
                <a:cubicBezTo>
                  <a:pt x="1910526" y="551338"/>
                  <a:pt x="1937982" y="555009"/>
                  <a:pt x="1965278" y="559558"/>
                </a:cubicBezTo>
                <a:cubicBezTo>
                  <a:pt x="2129278" y="614226"/>
                  <a:pt x="2018432" y="585342"/>
                  <a:pt x="2306472" y="600502"/>
                </a:cubicBezTo>
                <a:cubicBezTo>
                  <a:pt x="2392908" y="595953"/>
                  <a:pt x="2479499" y="593756"/>
                  <a:pt x="2565779" y="586854"/>
                </a:cubicBezTo>
                <a:cubicBezTo>
                  <a:pt x="2593363" y="584647"/>
                  <a:pt x="2620316" y="577414"/>
                  <a:pt x="2647666" y="573206"/>
                </a:cubicBezTo>
                <a:cubicBezTo>
                  <a:pt x="2679460" y="568315"/>
                  <a:pt x="2711355" y="564107"/>
                  <a:pt x="2743200" y="559558"/>
                </a:cubicBezTo>
                <a:cubicBezTo>
                  <a:pt x="2841381" y="526832"/>
                  <a:pt x="2718758" y="566542"/>
                  <a:pt x="2838734" y="532263"/>
                </a:cubicBezTo>
                <a:cubicBezTo>
                  <a:pt x="2852567" y="528311"/>
                  <a:pt x="2866030" y="523164"/>
                  <a:pt x="2879678" y="518615"/>
                </a:cubicBezTo>
                <a:cubicBezTo>
                  <a:pt x="2893326" y="504967"/>
                  <a:pt x="2903863" y="487248"/>
                  <a:pt x="2920621" y="477672"/>
                </a:cubicBezTo>
                <a:cubicBezTo>
                  <a:pt x="2936907" y="468366"/>
                  <a:pt x="2957246" y="469414"/>
                  <a:pt x="2975212" y="464024"/>
                </a:cubicBezTo>
                <a:cubicBezTo>
                  <a:pt x="3002771" y="455756"/>
                  <a:pt x="3029803" y="445827"/>
                  <a:pt x="3057099" y="436729"/>
                </a:cubicBezTo>
                <a:lnTo>
                  <a:pt x="3179928" y="395785"/>
                </a:lnTo>
                <a:cubicBezTo>
                  <a:pt x="3193576" y="391236"/>
                  <a:pt x="3206765" y="384959"/>
                  <a:pt x="3220872" y="382138"/>
                </a:cubicBezTo>
                <a:cubicBezTo>
                  <a:pt x="3243618" y="377589"/>
                  <a:pt x="3266606" y="374116"/>
                  <a:pt x="3289110" y="368490"/>
                </a:cubicBezTo>
                <a:cubicBezTo>
                  <a:pt x="3303067" y="365001"/>
                  <a:pt x="3316097" y="358331"/>
                  <a:pt x="3330054" y="354842"/>
                </a:cubicBezTo>
                <a:cubicBezTo>
                  <a:pt x="3371068" y="344588"/>
                  <a:pt x="3445048" y="337321"/>
                  <a:pt x="3480179" y="313899"/>
                </a:cubicBezTo>
                <a:cubicBezTo>
                  <a:pt x="3597505" y="235680"/>
                  <a:pt x="3449066" y="329454"/>
                  <a:pt x="3562066" y="272955"/>
                </a:cubicBezTo>
                <a:cubicBezTo>
                  <a:pt x="3576737" y="265620"/>
                  <a:pt x="3588338" y="252995"/>
                  <a:pt x="3603009" y="245660"/>
                </a:cubicBezTo>
                <a:cubicBezTo>
                  <a:pt x="3615876" y="239226"/>
                  <a:pt x="3631085" y="238446"/>
                  <a:pt x="3643952" y="232012"/>
                </a:cubicBezTo>
                <a:cubicBezTo>
                  <a:pt x="3658623" y="224677"/>
                  <a:pt x="3669820" y="211178"/>
                  <a:pt x="3684896" y="204717"/>
                </a:cubicBezTo>
                <a:cubicBezTo>
                  <a:pt x="3702136" y="197328"/>
                  <a:pt x="3721521" y="196459"/>
                  <a:pt x="3739487" y="191069"/>
                </a:cubicBezTo>
                <a:cubicBezTo>
                  <a:pt x="3767045" y="182801"/>
                  <a:pt x="3794078" y="172871"/>
                  <a:pt x="3821373" y="163773"/>
                </a:cubicBezTo>
                <a:lnTo>
                  <a:pt x="3862316" y="150126"/>
                </a:lnTo>
                <a:cubicBezTo>
                  <a:pt x="3875964" y="141027"/>
                  <a:pt x="3888271" y="129492"/>
                  <a:pt x="3903260" y="122830"/>
                </a:cubicBezTo>
                <a:cubicBezTo>
                  <a:pt x="3929552" y="111145"/>
                  <a:pt x="3985146" y="95535"/>
                  <a:pt x="3985146" y="95535"/>
                </a:cubicBezTo>
                <a:cubicBezTo>
                  <a:pt x="3998794" y="86436"/>
                  <a:pt x="4011013" y="74700"/>
                  <a:pt x="4026090" y="68239"/>
                </a:cubicBezTo>
                <a:cubicBezTo>
                  <a:pt x="4052004" y="57133"/>
                  <a:pt x="4144090" y="44023"/>
                  <a:pt x="4162567" y="40944"/>
                </a:cubicBezTo>
                <a:cubicBezTo>
                  <a:pt x="4257559" y="9279"/>
                  <a:pt x="4155268" y="40037"/>
                  <a:pt x="4339988" y="13648"/>
                </a:cubicBezTo>
                <a:cubicBezTo>
                  <a:pt x="4358557" y="10995"/>
                  <a:pt x="4376382" y="4549"/>
                  <a:pt x="4394579" y="0"/>
                </a:cubicBezTo>
                <a:cubicBezTo>
                  <a:pt x="4418657" y="3010"/>
                  <a:pt x="4521220" y="11383"/>
                  <a:pt x="4558352" y="27296"/>
                </a:cubicBezTo>
                <a:cubicBezTo>
                  <a:pt x="4600215" y="45237"/>
                  <a:pt x="4605514" y="66597"/>
                  <a:pt x="4640239" y="95535"/>
                </a:cubicBezTo>
                <a:cubicBezTo>
                  <a:pt x="4652840" y="106036"/>
                  <a:pt x="4667534" y="113732"/>
                  <a:pt x="4681182" y="122830"/>
                </a:cubicBezTo>
                <a:lnTo>
                  <a:pt x="4735773" y="204717"/>
                </a:lnTo>
                <a:lnTo>
                  <a:pt x="4763069" y="245660"/>
                </a:lnTo>
                <a:cubicBezTo>
                  <a:pt x="4758520" y="304800"/>
                  <a:pt x="4756778" y="364224"/>
                  <a:pt x="4749421" y="423081"/>
                </a:cubicBezTo>
                <a:cubicBezTo>
                  <a:pt x="4747637" y="437356"/>
                  <a:pt x="4742759" y="451448"/>
                  <a:pt x="4735773" y="464024"/>
                </a:cubicBezTo>
                <a:cubicBezTo>
                  <a:pt x="4704277" y="520716"/>
                  <a:pt x="4692381" y="547135"/>
                  <a:pt x="4640239" y="573206"/>
                </a:cubicBezTo>
                <a:cubicBezTo>
                  <a:pt x="4627372" y="579640"/>
                  <a:pt x="4613677" y="586471"/>
                  <a:pt x="4599296" y="586854"/>
                </a:cubicBezTo>
                <a:cubicBezTo>
                  <a:pt x="4271834" y="595586"/>
                  <a:pt x="3944203" y="595953"/>
                  <a:pt x="3616657" y="600502"/>
                </a:cubicBezTo>
                <a:cubicBezTo>
                  <a:pt x="3475675" y="647493"/>
                  <a:pt x="3676291" y="584696"/>
                  <a:pt x="3302758" y="627797"/>
                </a:cubicBezTo>
                <a:cubicBezTo>
                  <a:pt x="3274176" y="631095"/>
                  <a:pt x="3220872" y="655093"/>
                  <a:pt x="3220872" y="655093"/>
                </a:cubicBezTo>
                <a:cubicBezTo>
                  <a:pt x="3193576" y="650544"/>
                  <a:pt x="3166488" y="644501"/>
                  <a:pt x="3138985" y="641445"/>
                </a:cubicBezTo>
                <a:cubicBezTo>
                  <a:pt x="3084540" y="635395"/>
                  <a:pt x="3029720" y="633248"/>
                  <a:pt x="2975212" y="627797"/>
                </a:cubicBezTo>
                <a:cubicBezTo>
                  <a:pt x="2938717" y="624147"/>
                  <a:pt x="2902424" y="618698"/>
                  <a:pt x="2866030" y="614149"/>
                </a:cubicBezTo>
                <a:cubicBezTo>
                  <a:pt x="2846591" y="615916"/>
                  <a:pt x="2625069" y="635046"/>
                  <a:pt x="2593075" y="641445"/>
                </a:cubicBezTo>
                <a:cubicBezTo>
                  <a:pt x="2564862" y="647088"/>
                  <a:pt x="2539101" y="661763"/>
                  <a:pt x="2511188" y="668741"/>
                </a:cubicBezTo>
                <a:cubicBezTo>
                  <a:pt x="2428685" y="689366"/>
                  <a:pt x="2474390" y="676457"/>
                  <a:pt x="2374710" y="709684"/>
                </a:cubicBezTo>
                <a:lnTo>
                  <a:pt x="2333767" y="723332"/>
                </a:lnTo>
                <a:lnTo>
                  <a:pt x="1801505" y="709684"/>
                </a:lnTo>
                <a:cubicBezTo>
                  <a:pt x="1626897" y="701923"/>
                  <a:pt x="1812768" y="693747"/>
                  <a:pt x="1637731" y="668741"/>
                </a:cubicBezTo>
                <a:lnTo>
                  <a:pt x="1542197" y="655093"/>
                </a:lnTo>
                <a:cubicBezTo>
                  <a:pt x="1514847" y="650885"/>
                  <a:pt x="1487858" y="644069"/>
                  <a:pt x="1460310" y="641445"/>
                </a:cubicBezTo>
                <a:cubicBezTo>
                  <a:pt x="1392228" y="634961"/>
                  <a:pt x="1323833" y="632346"/>
                  <a:pt x="1255594" y="627797"/>
                </a:cubicBezTo>
                <a:cubicBezTo>
                  <a:pt x="1232848" y="623248"/>
                  <a:pt x="1210268" y="617767"/>
                  <a:pt x="1187355" y="614149"/>
                </a:cubicBezTo>
                <a:cubicBezTo>
                  <a:pt x="1123806" y="604115"/>
                  <a:pt x="1058702" y="602458"/>
                  <a:pt x="996287" y="586854"/>
                </a:cubicBezTo>
                <a:cubicBezTo>
                  <a:pt x="892948" y="561019"/>
                  <a:pt x="960376" y="574904"/>
                  <a:pt x="791570" y="559558"/>
                </a:cubicBezTo>
                <a:cubicBezTo>
                  <a:pt x="777922" y="555009"/>
                  <a:pt x="764583" y="549400"/>
                  <a:pt x="750627" y="545911"/>
                </a:cubicBezTo>
                <a:cubicBezTo>
                  <a:pt x="624837" y="514464"/>
                  <a:pt x="529820" y="525328"/>
                  <a:pt x="382137" y="518615"/>
                </a:cubicBezTo>
                <a:cubicBezTo>
                  <a:pt x="354842" y="509517"/>
                  <a:pt x="328164" y="498298"/>
                  <a:pt x="300251" y="491320"/>
                </a:cubicBezTo>
                <a:cubicBezTo>
                  <a:pt x="282054" y="486771"/>
                  <a:pt x="263626" y="483062"/>
                  <a:pt x="245660" y="477672"/>
                </a:cubicBezTo>
                <a:cubicBezTo>
                  <a:pt x="218101" y="469404"/>
                  <a:pt x="163773" y="450376"/>
                  <a:pt x="163773" y="450376"/>
                </a:cubicBezTo>
                <a:cubicBezTo>
                  <a:pt x="100083" y="354842"/>
                  <a:pt x="136477" y="386687"/>
                  <a:pt x="68239" y="341194"/>
                </a:cubicBezTo>
                <a:cubicBezTo>
                  <a:pt x="63690" y="327546"/>
                  <a:pt x="61025" y="313118"/>
                  <a:pt x="54591" y="300251"/>
                </a:cubicBezTo>
                <a:cubicBezTo>
                  <a:pt x="34272" y="259613"/>
                  <a:pt x="19365" y="264103"/>
                  <a:pt x="13648" y="218364"/>
                </a:cubicBezTo>
                <a:cubicBezTo>
                  <a:pt x="10827" y="195794"/>
                  <a:pt x="0" y="191069"/>
                  <a:pt x="0" y="177421"/>
                </a:cubicBezTo>
                <a:close/>
              </a:path>
            </a:pathLst>
          </a:custGeom>
          <a:solidFill>
            <a:schemeClr val="bg2">
              <a:alpha val="2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" name="Freeform 101"/>
          <p:cNvSpPr/>
          <p:nvPr/>
        </p:nvSpPr>
        <p:spPr bwMode="auto">
          <a:xfrm>
            <a:off x="2307811" y="2955264"/>
            <a:ext cx="4661723" cy="565782"/>
          </a:xfrm>
          <a:custGeom>
            <a:avLst/>
            <a:gdLst>
              <a:gd name="connsiteX0" fmla="*/ 28773 w 4791842"/>
              <a:gd name="connsiteY0" fmla="*/ 101715 h 598874"/>
              <a:gd name="connsiteX1" fmla="*/ 56069 w 4791842"/>
              <a:gd name="connsiteY1" fmla="*/ 60772 h 598874"/>
              <a:gd name="connsiteX2" fmla="*/ 97012 w 4791842"/>
              <a:gd name="connsiteY2" fmla="*/ 47124 h 598874"/>
              <a:gd name="connsiteX3" fmla="*/ 192546 w 4791842"/>
              <a:gd name="connsiteY3" fmla="*/ 6181 h 598874"/>
              <a:gd name="connsiteX4" fmla="*/ 465502 w 4791842"/>
              <a:gd name="connsiteY4" fmla="*/ 19828 h 598874"/>
              <a:gd name="connsiteX5" fmla="*/ 547388 w 4791842"/>
              <a:gd name="connsiteY5" fmla="*/ 47124 h 598874"/>
              <a:gd name="connsiteX6" fmla="*/ 656570 w 4791842"/>
              <a:gd name="connsiteY6" fmla="*/ 60772 h 598874"/>
              <a:gd name="connsiteX7" fmla="*/ 738457 w 4791842"/>
              <a:gd name="connsiteY7" fmla="*/ 88067 h 598874"/>
              <a:gd name="connsiteX8" fmla="*/ 779400 w 4791842"/>
              <a:gd name="connsiteY8" fmla="*/ 129010 h 598874"/>
              <a:gd name="connsiteX9" fmla="*/ 861287 w 4791842"/>
              <a:gd name="connsiteY9" fmla="*/ 156306 h 598874"/>
              <a:gd name="connsiteX10" fmla="*/ 956821 w 4791842"/>
              <a:gd name="connsiteY10" fmla="*/ 183601 h 598874"/>
              <a:gd name="connsiteX11" fmla="*/ 1079651 w 4791842"/>
              <a:gd name="connsiteY11" fmla="*/ 224545 h 598874"/>
              <a:gd name="connsiteX12" fmla="*/ 1120594 w 4791842"/>
              <a:gd name="connsiteY12" fmla="*/ 238193 h 598874"/>
              <a:gd name="connsiteX13" fmla="*/ 2226063 w 4791842"/>
              <a:gd name="connsiteY13" fmla="*/ 251840 h 598874"/>
              <a:gd name="connsiteX14" fmla="*/ 3235997 w 4791842"/>
              <a:gd name="connsiteY14" fmla="*/ 238193 h 598874"/>
              <a:gd name="connsiteX15" fmla="*/ 3276940 w 4791842"/>
              <a:gd name="connsiteY15" fmla="*/ 224545 h 598874"/>
              <a:gd name="connsiteX16" fmla="*/ 3427066 w 4791842"/>
              <a:gd name="connsiteY16" fmla="*/ 210897 h 598874"/>
              <a:gd name="connsiteX17" fmla="*/ 3563543 w 4791842"/>
              <a:gd name="connsiteY17" fmla="*/ 197249 h 598874"/>
              <a:gd name="connsiteX18" fmla="*/ 3863794 w 4791842"/>
              <a:gd name="connsiteY18" fmla="*/ 169954 h 598874"/>
              <a:gd name="connsiteX19" fmla="*/ 4027567 w 4791842"/>
              <a:gd name="connsiteY19" fmla="*/ 142658 h 598874"/>
              <a:gd name="connsiteX20" fmla="*/ 4109454 w 4791842"/>
              <a:gd name="connsiteY20" fmla="*/ 115363 h 598874"/>
              <a:gd name="connsiteX21" fmla="*/ 4150397 w 4791842"/>
              <a:gd name="connsiteY21" fmla="*/ 101715 h 598874"/>
              <a:gd name="connsiteX22" fmla="*/ 4232284 w 4791842"/>
              <a:gd name="connsiteY22" fmla="*/ 88067 h 598874"/>
              <a:gd name="connsiteX23" fmla="*/ 4273227 w 4791842"/>
              <a:gd name="connsiteY23" fmla="*/ 74419 h 598874"/>
              <a:gd name="connsiteX24" fmla="*/ 4464296 w 4791842"/>
              <a:gd name="connsiteY24" fmla="*/ 101715 h 598874"/>
              <a:gd name="connsiteX25" fmla="*/ 4546182 w 4791842"/>
              <a:gd name="connsiteY25" fmla="*/ 129010 h 598874"/>
              <a:gd name="connsiteX26" fmla="*/ 4655364 w 4791842"/>
              <a:gd name="connsiteY26" fmla="*/ 142658 h 598874"/>
              <a:gd name="connsiteX27" fmla="*/ 4696308 w 4791842"/>
              <a:gd name="connsiteY27" fmla="*/ 156306 h 598874"/>
              <a:gd name="connsiteX28" fmla="*/ 4750899 w 4791842"/>
              <a:gd name="connsiteY28" fmla="*/ 238193 h 598874"/>
              <a:gd name="connsiteX29" fmla="*/ 4791842 w 4791842"/>
              <a:gd name="connsiteY29" fmla="*/ 320079 h 598874"/>
              <a:gd name="connsiteX30" fmla="*/ 4778194 w 4791842"/>
              <a:gd name="connsiteY30" fmla="*/ 442909 h 598874"/>
              <a:gd name="connsiteX31" fmla="*/ 4737251 w 4791842"/>
              <a:gd name="connsiteY31" fmla="*/ 483852 h 598874"/>
              <a:gd name="connsiteX32" fmla="*/ 4655364 w 4791842"/>
              <a:gd name="connsiteY32" fmla="*/ 524796 h 598874"/>
              <a:gd name="connsiteX33" fmla="*/ 4614421 w 4791842"/>
              <a:gd name="connsiteY33" fmla="*/ 552091 h 598874"/>
              <a:gd name="connsiteX34" fmla="*/ 4491591 w 4791842"/>
              <a:gd name="connsiteY34" fmla="*/ 579387 h 598874"/>
              <a:gd name="connsiteX35" fmla="*/ 4450648 w 4791842"/>
              <a:gd name="connsiteY35" fmla="*/ 593034 h 598874"/>
              <a:gd name="connsiteX36" fmla="*/ 4136749 w 4791842"/>
              <a:gd name="connsiteY36" fmla="*/ 552091 h 598874"/>
              <a:gd name="connsiteX37" fmla="*/ 4095806 w 4791842"/>
              <a:gd name="connsiteY37" fmla="*/ 524796 h 598874"/>
              <a:gd name="connsiteX38" fmla="*/ 4013920 w 4791842"/>
              <a:gd name="connsiteY38" fmla="*/ 497500 h 598874"/>
              <a:gd name="connsiteX39" fmla="*/ 3932033 w 4791842"/>
              <a:gd name="connsiteY39" fmla="*/ 470204 h 598874"/>
              <a:gd name="connsiteX40" fmla="*/ 3891090 w 4791842"/>
              <a:gd name="connsiteY40" fmla="*/ 456557 h 598874"/>
              <a:gd name="connsiteX41" fmla="*/ 3850146 w 4791842"/>
              <a:gd name="connsiteY41" fmla="*/ 442909 h 598874"/>
              <a:gd name="connsiteX42" fmla="*/ 3290588 w 4791842"/>
              <a:gd name="connsiteY42" fmla="*/ 429261 h 598874"/>
              <a:gd name="connsiteX43" fmla="*/ 3181406 w 4791842"/>
              <a:gd name="connsiteY43" fmla="*/ 415613 h 598874"/>
              <a:gd name="connsiteX44" fmla="*/ 2812917 w 4791842"/>
              <a:gd name="connsiteY44" fmla="*/ 442909 h 598874"/>
              <a:gd name="connsiteX45" fmla="*/ 2485370 w 4791842"/>
              <a:gd name="connsiteY45" fmla="*/ 429261 h 598874"/>
              <a:gd name="connsiteX46" fmla="*/ 2417131 w 4791842"/>
              <a:gd name="connsiteY46" fmla="*/ 415613 h 598874"/>
              <a:gd name="connsiteX47" fmla="*/ 2239711 w 4791842"/>
              <a:gd name="connsiteY47" fmla="*/ 388318 h 598874"/>
              <a:gd name="connsiteX48" fmla="*/ 2103233 w 4791842"/>
              <a:gd name="connsiteY48" fmla="*/ 361022 h 598874"/>
              <a:gd name="connsiteX49" fmla="*/ 1748391 w 4791842"/>
              <a:gd name="connsiteY49" fmla="*/ 361022 h 598874"/>
              <a:gd name="connsiteX50" fmla="*/ 1666505 w 4791842"/>
              <a:gd name="connsiteY50" fmla="*/ 388318 h 598874"/>
              <a:gd name="connsiteX51" fmla="*/ 1420845 w 4791842"/>
              <a:gd name="connsiteY51" fmla="*/ 401966 h 598874"/>
              <a:gd name="connsiteX52" fmla="*/ 1202481 w 4791842"/>
              <a:gd name="connsiteY52" fmla="*/ 401966 h 598874"/>
              <a:gd name="connsiteX53" fmla="*/ 970469 w 4791842"/>
              <a:gd name="connsiteY53" fmla="*/ 415613 h 598874"/>
              <a:gd name="connsiteX54" fmla="*/ 861287 w 4791842"/>
              <a:gd name="connsiteY54" fmla="*/ 442909 h 598874"/>
              <a:gd name="connsiteX55" fmla="*/ 806696 w 4791842"/>
              <a:gd name="connsiteY55" fmla="*/ 456557 h 598874"/>
              <a:gd name="connsiteX56" fmla="*/ 683866 w 4791842"/>
              <a:gd name="connsiteY56" fmla="*/ 497500 h 598874"/>
              <a:gd name="connsiteX57" fmla="*/ 642923 w 4791842"/>
              <a:gd name="connsiteY57" fmla="*/ 511148 h 598874"/>
              <a:gd name="connsiteX58" fmla="*/ 506445 w 4791842"/>
              <a:gd name="connsiteY58" fmla="*/ 538443 h 598874"/>
              <a:gd name="connsiteX59" fmla="*/ 438206 w 4791842"/>
              <a:gd name="connsiteY59" fmla="*/ 552091 h 598874"/>
              <a:gd name="connsiteX60" fmla="*/ 233490 w 4791842"/>
              <a:gd name="connsiteY60" fmla="*/ 538443 h 598874"/>
              <a:gd name="connsiteX61" fmla="*/ 151603 w 4791842"/>
              <a:gd name="connsiteY61" fmla="*/ 511148 h 598874"/>
              <a:gd name="connsiteX62" fmla="*/ 69717 w 4791842"/>
              <a:gd name="connsiteY62" fmla="*/ 470204 h 598874"/>
              <a:gd name="connsiteX63" fmla="*/ 42421 w 4791842"/>
              <a:gd name="connsiteY63" fmla="*/ 388318 h 598874"/>
              <a:gd name="connsiteX64" fmla="*/ 28773 w 4791842"/>
              <a:gd name="connsiteY64" fmla="*/ 101715 h 59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791842" h="598874">
                <a:moveTo>
                  <a:pt x="28773" y="101715"/>
                </a:moveTo>
                <a:cubicBezTo>
                  <a:pt x="31048" y="47124"/>
                  <a:pt x="43261" y="71019"/>
                  <a:pt x="56069" y="60772"/>
                </a:cubicBezTo>
                <a:cubicBezTo>
                  <a:pt x="67303" y="51785"/>
                  <a:pt x="84145" y="53558"/>
                  <a:pt x="97012" y="47124"/>
                </a:cubicBezTo>
                <a:cubicBezTo>
                  <a:pt x="191258" y="0"/>
                  <a:pt x="78934" y="34582"/>
                  <a:pt x="192546" y="6181"/>
                </a:cubicBezTo>
                <a:cubicBezTo>
                  <a:pt x="283531" y="10730"/>
                  <a:pt x="375003" y="9386"/>
                  <a:pt x="465502" y="19828"/>
                </a:cubicBezTo>
                <a:cubicBezTo>
                  <a:pt x="494084" y="23126"/>
                  <a:pt x="518838" y="43555"/>
                  <a:pt x="547388" y="47124"/>
                </a:cubicBezTo>
                <a:lnTo>
                  <a:pt x="656570" y="60772"/>
                </a:lnTo>
                <a:cubicBezTo>
                  <a:pt x="683866" y="69870"/>
                  <a:pt x="718112" y="67722"/>
                  <a:pt x="738457" y="88067"/>
                </a:cubicBezTo>
                <a:cubicBezTo>
                  <a:pt x="752105" y="101715"/>
                  <a:pt x="762528" y="119637"/>
                  <a:pt x="779400" y="129010"/>
                </a:cubicBezTo>
                <a:cubicBezTo>
                  <a:pt x="804551" y="142983"/>
                  <a:pt x="833991" y="147207"/>
                  <a:pt x="861287" y="156306"/>
                </a:cubicBezTo>
                <a:cubicBezTo>
                  <a:pt x="920026" y="175886"/>
                  <a:pt x="888271" y="166464"/>
                  <a:pt x="956821" y="183601"/>
                </a:cubicBezTo>
                <a:cubicBezTo>
                  <a:pt x="1028055" y="231091"/>
                  <a:pt x="969326" y="200028"/>
                  <a:pt x="1079651" y="224545"/>
                </a:cubicBezTo>
                <a:cubicBezTo>
                  <a:pt x="1093694" y="227666"/>
                  <a:pt x="1106212" y="237851"/>
                  <a:pt x="1120594" y="238193"/>
                </a:cubicBezTo>
                <a:cubicBezTo>
                  <a:pt x="1489007" y="246965"/>
                  <a:pt x="1857573" y="247291"/>
                  <a:pt x="2226063" y="251840"/>
                </a:cubicBezTo>
                <a:lnTo>
                  <a:pt x="3235997" y="238193"/>
                </a:lnTo>
                <a:cubicBezTo>
                  <a:pt x="3250378" y="237819"/>
                  <a:pt x="3262699" y="226580"/>
                  <a:pt x="3276940" y="224545"/>
                </a:cubicBezTo>
                <a:cubicBezTo>
                  <a:pt x="3326683" y="217439"/>
                  <a:pt x="3377044" y="215661"/>
                  <a:pt x="3427066" y="210897"/>
                </a:cubicBezTo>
                <a:lnTo>
                  <a:pt x="3563543" y="197249"/>
                </a:lnTo>
                <a:cubicBezTo>
                  <a:pt x="3706393" y="161536"/>
                  <a:pt x="3561388" y="194146"/>
                  <a:pt x="3863794" y="169954"/>
                </a:cubicBezTo>
                <a:cubicBezTo>
                  <a:pt x="3891429" y="167743"/>
                  <a:pt x="3993307" y="152002"/>
                  <a:pt x="4027567" y="142658"/>
                </a:cubicBezTo>
                <a:cubicBezTo>
                  <a:pt x="4055325" y="135088"/>
                  <a:pt x="4082158" y="124461"/>
                  <a:pt x="4109454" y="115363"/>
                </a:cubicBezTo>
                <a:cubicBezTo>
                  <a:pt x="4123102" y="110814"/>
                  <a:pt x="4136207" y="104080"/>
                  <a:pt x="4150397" y="101715"/>
                </a:cubicBezTo>
                <a:lnTo>
                  <a:pt x="4232284" y="88067"/>
                </a:lnTo>
                <a:cubicBezTo>
                  <a:pt x="4245932" y="83518"/>
                  <a:pt x="4258841" y="74419"/>
                  <a:pt x="4273227" y="74419"/>
                </a:cubicBezTo>
                <a:cubicBezTo>
                  <a:pt x="4336462" y="74419"/>
                  <a:pt x="4403056" y="83343"/>
                  <a:pt x="4464296" y="101715"/>
                </a:cubicBezTo>
                <a:cubicBezTo>
                  <a:pt x="4491854" y="109982"/>
                  <a:pt x="4517632" y="125441"/>
                  <a:pt x="4546182" y="129010"/>
                </a:cubicBezTo>
                <a:lnTo>
                  <a:pt x="4655364" y="142658"/>
                </a:lnTo>
                <a:cubicBezTo>
                  <a:pt x="4669012" y="147207"/>
                  <a:pt x="4686135" y="146133"/>
                  <a:pt x="4696308" y="156306"/>
                </a:cubicBezTo>
                <a:cubicBezTo>
                  <a:pt x="4719505" y="179503"/>
                  <a:pt x="4732702" y="210897"/>
                  <a:pt x="4750899" y="238193"/>
                </a:cubicBezTo>
                <a:cubicBezTo>
                  <a:pt x="4786174" y="291105"/>
                  <a:pt x="4773007" y="263576"/>
                  <a:pt x="4791842" y="320079"/>
                </a:cubicBezTo>
                <a:cubicBezTo>
                  <a:pt x="4787293" y="361022"/>
                  <a:pt x="4791221" y="403828"/>
                  <a:pt x="4778194" y="442909"/>
                </a:cubicBezTo>
                <a:cubicBezTo>
                  <a:pt x="4772091" y="461219"/>
                  <a:pt x="4752078" y="471496"/>
                  <a:pt x="4737251" y="483852"/>
                </a:cubicBezTo>
                <a:cubicBezTo>
                  <a:pt x="4678582" y="532743"/>
                  <a:pt x="4716917" y="494020"/>
                  <a:pt x="4655364" y="524796"/>
                </a:cubicBezTo>
                <a:cubicBezTo>
                  <a:pt x="4640693" y="532131"/>
                  <a:pt x="4629092" y="544756"/>
                  <a:pt x="4614421" y="552091"/>
                </a:cubicBezTo>
                <a:cubicBezTo>
                  <a:pt x="4577552" y="570525"/>
                  <a:pt x="4529334" y="571000"/>
                  <a:pt x="4491591" y="579387"/>
                </a:cubicBezTo>
                <a:cubicBezTo>
                  <a:pt x="4477548" y="582508"/>
                  <a:pt x="4464296" y="588485"/>
                  <a:pt x="4450648" y="593034"/>
                </a:cubicBezTo>
                <a:cubicBezTo>
                  <a:pt x="4419339" y="591192"/>
                  <a:pt x="4206924" y="598874"/>
                  <a:pt x="4136749" y="552091"/>
                </a:cubicBezTo>
                <a:cubicBezTo>
                  <a:pt x="4123101" y="542993"/>
                  <a:pt x="4110795" y="531458"/>
                  <a:pt x="4095806" y="524796"/>
                </a:cubicBezTo>
                <a:cubicBezTo>
                  <a:pt x="4069514" y="513111"/>
                  <a:pt x="4041215" y="506599"/>
                  <a:pt x="4013920" y="497500"/>
                </a:cubicBezTo>
                <a:lnTo>
                  <a:pt x="3932033" y="470204"/>
                </a:lnTo>
                <a:lnTo>
                  <a:pt x="3891090" y="456557"/>
                </a:lnTo>
                <a:cubicBezTo>
                  <a:pt x="3877442" y="452008"/>
                  <a:pt x="3864528" y="443260"/>
                  <a:pt x="3850146" y="442909"/>
                </a:cubicBezTo>
                <a:lnTo>
                  <a:pt x="3290588" y="429261"/>
                </a:lnTo>
                <a:cubicBezTo>
                  <a:pt x="3254194" y="424712"/>
                  <a:pt x="3218083" y="415613"/>
                  <a:pt x="3181406" y="415613"/>
                </a:cubicBezTo>
                <a:cubicBezTo>
                  <a:pt x="2931487" y="415613"/>
                  <a:pt x="2962378" y="413016"/>
                  <a:pt x="2812917" y="442909"/>
                </a:cubicBezTo>
                <a:cubicBezTo>
                  <a:pt x="2703735" y="438360"/>
                  <a:pt x="2594388" y="436780"/>
                  <a:pt x="2485370" y="429261"/>
                </a:cubicBezTo>
                <a:cubicBezTo>
                  <a:pt x="2462228" y="427665"/>
                  <a:pt x="2440012" y="419426"/>
                  <a:pt x="2417131" y="415613"/>
                </a:cubicBezTo>
                <a:cubicBezTo>
                  <a:pt x="2373576" y="408354"/>
                  <a:pt x="2285048" y="398393"/>
                  <a:pt x="2239711" y="388318"/>
                </a:cubicBezTo>
                <a:cubicBezTo>
                  <a:pt x="2068208" y="350206"/>
                  <a:pt x="2436704" y="408662"/>
                  <a:pt x="2103233" y="361022"/>
                </a:cubicBezTo>
                <a:cubicBezTo>
                  <a:pt x="1969124" y="316321"/>
                  <a:pt x="2031588" y="331726"/>
                  <a:pt x="1748391" y="361022"/>
                </a:cubicBezTo>
                <a:cubicBezTo>
                  <a:pt x="1719772" y="363983"/>
                  <a:pt x="1695233" y="386722"/>
                  <a:pt x="1666505" y="388318"/>
                </a:cubicBezTo>
                <a:lnTo>
                  <a:pt x="1420845" y="401966"/>
                </a:lnTo>
                <a:cubicBezTo>
                  <a:pt x="1292284" y="434105"/>
                  <a:pt x="1445768" y="401966"/>
                  <a:pt x="1202481" y="401966"/>
                </a:cubicBezTo>
                <a:cubicBezTo>
                  <a:pt x="1125010" y="401966"/>
                  <a:pt x="1047806" y="411064"/>
                  <a:pt x="970469" y="415613"/>
                </a:cubicBezTo>
                <a:lnTo>
                  <a:pt x="861287" y="442909"/>
                </a:lnTo>
                <a:cubicBezTo>
                  <a:pt x="843090" y="447458"/>
                  <a:pt x="824491" y="450626"/>
                  <a:pt x="806696" y="456557"/>
                </a:cubicBezTo>
                <a:lnTo>
                  <a:pt x="683866" y="497500"/>
                </a:lnTo>
                <a:cubicBezTo>
                  <a:pt x="670218" y="502049"/>
                  <a:pt x="657030" y="508327"/>
                  <a:pt x="642923" y="511148"/>
                </a:cubicBezTo>
                <a:lnTo>
                  <a:pt x="506445" y="538443"/>
                </a:lnTo>
                <a:lnTo>
                  <a:pt x="438206" y="552091"/>
                </a:lnTo>
                <a:cubicBezTo>
                  <a:pt x="369967" y="547542"/>
                  <a:pt x="301193" y="548115"/>
                  <a:pt x="233490" y="538443"/>
                </a:cubicBezTo>
                <a:cubicBezTo>
                  <a:pt x="205007" y="534374"/>
                  <a:pt x="178899" y="520246"/>
                  <a:pt x="151603" y="511148"/>
                </a:cubicBezTo>
                <a:cubicBezTo>
                  <a:pt x="95101" y="492314"/>
                  <a:pt x="122628" y="505479"/>
                  <a:pt x="69717" y="470204"/>
                </a:cubicBezTo>
                <a:lnTo>
                  <a:pt x="42421" y="388318"/>
                </a:lnTo>
                <a:cubicBezTo>
                  <a:pt x="0" y="261059"/>
                  <a:pt x="26498" y="156306"/>
                  <a:pt x="28773" y="101715"/>
                </a:cubicBezTo>
                <a:close/>
              </a:path>
            </a:pathLst>
          </a:custGeom>
          <a:solidFill>
            <a:schemeClr val="tx1">
              <a:lumMod val="65000"/>
              <a:alpha val="2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203032" y="3953913"/>
            <a:ext cx="304409" cy="348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050770" y="3994742"/>
            <a:ext cx="304409" cy="348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08731" y="4007636"/>
            <a:ext cx="304409" cy="348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848040" y="3994743"/>
            <a:ext cx="304409" cy="348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428206" y="2298504"/>
            <a:ext cx="1622166" cy="3780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Scalar Code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0" y="3761332"/>
            <a:ext cx="1497408" cy="3780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SIMD Code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1880" y="2078183"/>
            <a:ext cx="194091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In actuality,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Total Scalar Cost = 20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Total Vector Cost = 21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DON’T SIMDIZE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99" grpId="0" animBg="1"/>
      <p:bldP spid="100" grpId="0" animBg="1"/>
      <p:bldP spid="102" grpId="0" animBg="1"/>
      <p:bldP spid="108" grpId="0" build="allAtOnce"/>
      <p:bldP spid="109" grpId="0" build="allAtOnce"/>
      <p:bldP spid="6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Motivating example – hot loop in </a:t>
            </a:r>
            <a:r>
              <a:rPr lang="en-US" dirty="0" err="1" smtClean="0"/>
              <a:t>gromacs</a:t>
            </a:r>
            <a:endParaRPr cap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2891" y="609008"/>
            <a:ext cx="3493826" cy="41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7104" y="395785"/>
            <a:ext cx="2997087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Elbow Connector 9"/>
          <p:cNvCxnSpPr/>
          <p:nvPr/>
        </p:nvCxnSpPr>
        <p:spPr>
          <a:xfrm rot="10800000">
            <a:off x="2852383" y="928049"/>
            <a:ext cx="1105469" cy="1501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0800000" flipV="1">
            <a:off x="2975213" y="1132763"/>
            <a:ext cx="982639" cy="955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2992583" y="1214649"/>
            <a:ext cx="978921" cy="2816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46103" y="464023"/>
            <a:ext cx="203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 jx1, jx2, jx3 &gt;</a:t>
            </a:r>
            <a:endParaRPr lang="en-US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3" name="Elbow Connector 22"/>
          <p:cNvCxnSpPr/>
          <p:nvPr/>
        </p:nvCxnSpPr>
        <p:spPr>
          <a:xfrm flipV="1">
            <a:off x="491319" y="1050878"/>
            <a:ext cx="1282890" cy="2047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477672" y="1350181"/>
            <a:ext cx="1269241" cy="9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491319" y="1419367"/>
            <a:ext cx="1282890" cy="17742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-5400000">
            <a:off x="-1016464" y="1121390"/>
            <a:ext cx="20329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 jy1, jy2, jy3 &gt;</a:t>
            </a:r>
            <a:endParaRPr lang="en-US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32" name="Elbow Connector 31"/>
          <p:cNvCxnSpPr/>
          <p:nvPr/>
        </p:nvCxnSpPr>
        <p:spPr>
          <a:xfrm flipV="1">
            <a:off x="491319" y="1774209"/>
            <a:ext cx="1282890" cy="3275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77672" y="2142699"/>
            <a:ext cx="1296537" cy="545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>
            <a:off x="491319" y="2306472"/>
            <a:ext cx="1282889" cy="17742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 rot="-5400000">
            <a:off x="-1223646" y="2559143"/>
            <a:ext cx="24472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 dx11, dx12, dx13 &gt;</a:t>
            </a:r>
            <a:endParaRPr lang="en-US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APPROACH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4379" y="612113"/>
            <a:ext cx="3645725" cy="3845209"/>
          </a:xfrm>
        </p:spPr>
        <p:txBody>
          <a:bodyPr/>
          <a:lstStyle/>
          <a:p>
            <a:pPr eaLnBrk="1" hangingPunct="1"/>
            <a:r>
              <a:rPr lang="en-US" dirty="0" smtClean="0"/>
              <a:t>Phase I</a:t>
            </a:r>
          </a:p>
          <a:p>
            <a:pPr lvl="1" eaLnBrk="1" hangingPunct="1"/>
            <a:r>
              <a:rPr lang="en-US" dirty="0" smtClean="0"/>
              <a:t>Initialization (Preparatory phase)</a:t>
            </a:r>
          </a:p>
          <a:p>
            <a:pPr lvl="2" eaLnBrk="1" hangingPunct="1"/>
            <a:r>
              <a:rPr lang="en-US" dirty="0" smtClean="0"/>
              <a:t>Build  the  Data Dependence Graph ( still basic-block oriented ), only for INNER loops, preferably HOT</a:t>
            </a:r>
          </a:p>
          <a:p>
            <a:pPr lvl="2" eaLnBrk="1" hangingPunct="1"/>
            <a:r>
              <a:rPr lang="en-US" dirty="0" smtClean="0"/>
              <a:t>Topological sort  and create levels ( provision to do ALAP or ASAP )</a:t>
            </a:r>
          </a:p>
          <a:p>
            <a:pPr lvl="3" eaLnBrk="1" hangingPunct="1"/>
            <a:r>
              <a:rPr lang="en-US" dirty="0" smtClean="0"/>
              <a:t>Difference with BZS approach which is ready-list based</a:t>
            </a:r>
          </a:p>
          <a:p>
            <a:pPr lvl="3" eaLnBrk="1" hangingPunct="1"/>
            <a:r>
              <a:rPr lang="en-US" dirty="0" smtClean="0"/>
              <a:t>We statically build all the possible tiles to control compile cost and ease of  design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57596" y="605642"/>
            <a:ext cx="4770756" cy="512658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928543" y="1198134"/>
            <a:ext cx="4770756" cy="417651"/>
          </a:xfrm>
          <a:prstGeom prst="roundRect">
            <a:avLst/>
          </a:prstGeom>
          <a:solidFill>
            <a:schemeClr val="accent3">
              <a:lumMod val="60000"/>
              <a:lumOff val="40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3881771" y="687672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83353" y="687672"/>
            <a:ext cx="514493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84935" y="70527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939744" y="705273"/>
            <a:ext cx="561265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83353" y="1244540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986516" y="1290945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583353" y="184781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33288" y="184781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068860" y="2219058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518795" y="2219058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968731" y="2219058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115632" y="2729520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565567" y="2729520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062275" y="2729520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928543" y="323998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583353" y="323998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78479" y="323998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126833" y="323998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968731" y="323998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670312" y="3241584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396264" y="3704039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892972" y="3704039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483224" y="3657634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191390" y="4028879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641326" y="4168096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810629" y="4260907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34" name="Straight Arrow Connector 33"/>
          <p:cNvCxnSpPr>
            <a:stCxn id="9" idx="4"/>
            <a:endCxn id="12" idx="0"/>
          </p:cNvCxnSpPr>
          <p:nvPr/>
        </p:nvCxnSpPr>
        <p:spPr>
          <a:xfrm flipH="1">
            <a:off x="4817214" y="966106"/>
            <a:ext cx="23386" cy="27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4"/>
            <a:endCxn id="13" idx="0"/>
          </p:cNvCxnSpPr>
          <p:nvPr/>
        </p:nvCxnSpPr>
        <p:spPr>
          <a:xfrm>
            <a:off x="6220377" y="983707"/>
            <a:ext cx="0" cy="307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 bwMode="auto">
          <a:xfrm>
            <a:off x="6781642" y="724476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529996" y="734077"/>
            <a:ext cx="561265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576768" y="1290945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576768" y="1847813"/>
            <a:ext cx="467721" cy="2784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b="1" dirty="0" smtClean="0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40" name="Straight Arrow Connector 39"/>
          <p:cNvCxnSpPr>
            <a:stCxn id="37" idx="4"/>
            <a:endCxn id="38" idx="0"/>
          </p:cNvCxnSpPr>
          <p:nvPr/>
        </p:nvCxnSpPr>
        <p:spPr>
          <a:xfrm>
            <a:off x="7810629" y="1012511"/>
            <a:ext cx="0" cy="27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4"/>
            <a:endCxn id="14" idx="0"/>
          </p:cNvCxnSpPr>
          <p:nvPr/>
        </p:nvCxnSpPr>
        <p:spPr>
          <a:xfrm>
            <a:off x="4817214" y="1522973"/>
            <a:ext cx="0" cy="3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4"/>
          </p:cNvCxnSpPr>
          <p:nvPr/>
        </p:nvCxnSpPr>
        <p:spPr>
          <a:xfrm>
            <a:off x="6220377" y="1569379"/>
            <a:ext cx="0" cy="27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9" idx="0"/>
          </p:cNvCxnSpPr>
          <p:nvPr/>
        </p:nvCxnSpPr>
        <p:spPr>
          <a:xfrm>
            <a:off x="7810629" y="1569379"/>
            <a:ext cx="0" cy="27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3"/>
            <a:endCxn id="16" idx="0"/>
          </p:cNvCxnSpPr>
          <p:nvPr/>
        </p:nvCxnSpPr>
        <p:spPr>
          <a:xfrm flipH="1">
            <a:off x="4302720" y="2085471"/>
            <a:ext cx="349129" cy="133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3"/>
            <a:endCxn id="17" idx="0"/>
          </p:cNvCxnSpPr>
          <p:nvPr/>
        </p:nvCxnSpPr>
        <p:spPr>
          <a:xfrm flipH="1">
            <a:off x="5752656" y="2085471"/>
            <a:ext cx="349129" cy="133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3"/>
            <a:endCxn id="18" idx="0"/>
          </p:cNvCxnSpPr>
          <p:nvPr/>
        </p:nvCxnSpPr>
        <p:spPr>
          <a:xfrm flipH="1">
            <a:off x="7202591" y="2085471"/>
            <a:ext cx="442673" cy="133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4"/>
          </p:cNvCxnSpPr>
          <p:nvPr/>
        </p:nvCxnSpPr>
        <p:spPr>
          <a:xfrm>
            <a:off x="4115632" y="966106"/>
            <a:ext cx="140316" cy="1252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0" idx="2"/>
          </p:cNvCxnSpPr>
          <p:nvPr/>
        </p:nvCxnSpPr>
        <p:spPr>
          <a:xfrm>
            <a:off x="5512664" y="949733"/>
            <a:ext cx="193219" cy="1269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3" idx="2"/>
          </p:cNvCxnSpPr>
          <p:nvPr/>
        </p:nvCxnSpPr>
        <p:spPr>
          <a:xfrm>
            <a:off x="7020830" y="961608"/>
            <a:ext cx="88217" cy="1247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6" idx="4"/>
            <a:endCxn id="19" idx="0"/>
          </p:cNvCxnSpPr>
          <p:nvPr/>
        </p:nvCxnSpPr>
        <p:spPr>
          <a:xfrm>
            <a:off x="4302720" y="2497492"/>
            <a:ext cx="46772" cy="23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4"/>
            <a:endCxn id="20" idx="0"/>
          </p:cNvCxnSpPr>
          <p:nvPr/>
        </p:nvCxnSpPr>
        <p:spPr>
          <a:xfrm>
            <a:off x="5752656" y="2497492"/>
            <a:ext cx="46772" cy="23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1" idx="0"/>
          </p:cNvCxnSpPr>
          <p:nvPr/>
        </p:nvCxnSpPr>
        <p:spPr>
          <a:xfrm>
            <a:off x="7202591" y="2497492"/>
            <a:ext cx="93544" cy="23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23" idx="2"/>
            <a:endCxn id="22" idx="0"/>
          </p:cNvCxnSpPr>
          <p:nvPr/>
        </p:nvCxnSpPr>
        <p:spPr>
          <a:xfrm flipH="1">
            <a:off x="4162404" y="2956664"/>
            <a:ext cx="185466" cy="283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3" idx="0"/>
          </p:cNvCxnSpPr>
          <p:nvPr/>
        </p:nvCxnSpPr>
        <p:spPr>
          <a:xfrm>
            <a:off x="4489809" y="2961549"/>
            <a:ext cx="327405" cy="278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0" idx="4"/>
            <a:endCxn id="24" idx="0"/>
          </p:cNvCxnSpPr>
          <p:nvPr/>
        </p:nvCxnSpPr>
        <p:spPr>
          <a:xfrm flipH="1">
            <a:off x="5612339" y="3007954"/>
            <a:ext cx="187088" cy="23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0" idx="5"/>
            <a:endCxn id="25" idx="0"/>
          </p:cNvCxnSpPr>
          <p:nvPr/>
        </p:nvCxnSpPr>
        <p:spPr>
          <a:xfrm>
            <a:off x="5964793" y="2967179"/>
            <a:ext cx="395901" cy="27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1" idx="4"/>
            <a:endCxn id="26" idx="0"/>
          </p:cNvCxnSpPr>
          <p:nvPr/>
        </p:nvCxnSpPr>
        <p:spPr>
          <a:xfrm flipH="1">
            <a:off x="7202591" y="3007954"/>
            <a:ext cx="93544" cy="23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27" idx="0"/>
          </p:cNvCxnSpPr>
          <p:nvPr/>
        </p:nvCxnSpPr>
        <p:spPr>
          <a:xfrm>
            <a:off x="7436452" y="2961549"/>
            <a:ext cx="467721" cy="280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162404" y="3518417"/>
            <a:ext cx="280633" cy="23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3" idx="4"/>
            <a:endCxn id="28" idx="0"/>
          </p:cNvCxnSpPr>
          <p:nvPr/>
        </p:nvCxnSpPr>
        <p:spPr>
          <a:xfrm flipH="1">
            <a:off x="4630125" y="3518417"/>
            <a:ext cx="187088" cy="185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4" idx="4"/>
            <a:endCxn id="29" idx="1"/>
          </p:cNvCxnSpPr>
          <p:nvPr/>
        </p:nvCxnSpPr>
        <p:spPr>
          <a:xfrm>
            <a:off x="5612339" y="3518417"/>
            <a:ext cx="349129" cy="226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5" idx="4"/>
            <a:endCxn id="29" idx="0"/>
          </p:cNvCxnSpPr>
          <p:nvPr/>
        </p:nvCxnSpPr>
        <p:spPr>
          <a:xfrm flipH="1">
            <a:off x="6126833" y="3518417"/>
            <a:ext cx="233861" cy="185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30" idx="1"/>
          </p:cNvCxnSpPr>
          <p:nvPr/>
        </p:nvCxnSpPr>
        <p:spPr>
          <a:xfrm>
            <a:off x="7202591" y="3518417"/>
            <a:ext cx="349129" cy="179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7" idx="4"/>
            <a:endCxn id="30" idx="0"/>
          </p:cNvCxnSpPr>
          <p:nvPr/>
        </p:nvCxnSpPr>
        <p:spPr>
          <a:xfrm flipH="1">
            <a:off x="7717085" y="3520018"/>
            <a:ext cx="187088" cy="137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8" idx="5"/>
            <a:endCxn id="31" idx="1"/>
          </p:cNvCxnSpPr>
          <p:nvPr/>
        </p:nvCxnSpPr>
        <p:spPr>
          <a:xfrm>
            <a:off x="4795490" y="3941698"/>
            <a:ext cx="464397" cy="127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9" idx="3"/>
            <a:endCxn id="31" idx="7"/>
          </p:cNvCxnSpPr>
          <p:nvPr/>
        </p:nvCxnSpPr>
        <p:spPr>
          <a:xfrm flipH="1">
            <a:off x="5590616" y="3941698"/>
            <a:ext cx="370853" cy="127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1" idx="6"/>
            <a:endCxn id="32" idx="2"/>
          </p:cNvCxnSpPr>
          <p:nvPr/>
        </p:nvCxnSpPr>
        <p:spPr>
          <a:xfrm>
            <a:off x="5659112" y="4168096"/>
            <a:ext cx="982214" cy="139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32" idx="7"/>
          </p:cNvCxnSpPr>
          <p:nvPr/>
        </p:nvCxnSpPr>
        <p:spPr>
          <a:xfrm flipH="1">
            <a:off x="7040551" y="3982473"/>
            <a:ext cx="255584" cy="226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2" idx="6"/>
            <a:endCxn id="33" idx="2"/>
          </p:cNvCxnSpPr>
          <p:nvPr/>
        </p:nvCxnSpPr>
        <p:spPr>
          <a:xfrm>
            <a:off x="7109047" y="4307313"/>
            <a:ext cx="701582" cy="92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6736329" y="785784"/>
            <a:ext cx="415417" cy="562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348817" y="1691243"/>
            <a:ext cx="415417" cy="562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713308" y="3164348"/>
            <a:ext cx="415417" cy="562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823853" y="712518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ix1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605644" y="639288"/>
            <a:ext cx="522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ILOAD </a:t>
            </a:r>
          </a:p>
          <a:p>
            <a:r>
              <a:rPr lang="en-US" sz="800" dirty="0" smtClean="0"/>
              <a:t>pos[j3]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223161" y="734289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iy1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562599" y="674916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ILOAD</a:t>
            </a:r>
          </a:p>
          <a:p>
            <a:r>
              <a:rPr lang="en-US" sz="800" dirty="0" smtClean="0"/>
              <a:t>pos[j3+8]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947556" y="651164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ILOAD</a:t>
            </a:r>
          </a:p>
          <a:p>
            <a:r>
              <a:rPr lang="en-US" sz="800" dirty="0" smtClean="0"/>
              <a:t>pos[j3+1]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731327" y="746164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iz3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522518" y="1268679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jx1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923805" y="1316180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jy1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526975" y="1316180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jz3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534393" y="1874320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jx1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983182" y="1874321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jy1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526975" y="1862446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jz3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083129" y="2242456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SUB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543794" y="2230580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SUB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992583" y="2230581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SUB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011880" y="2741220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dx11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460670" y="2753094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dy11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956961" y="2753094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dz33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833751" y="3263734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dx11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486893" y="3275608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dx11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282539" y="3263733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dy11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030686" y="3263734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dy11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873832" y="3263733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dz33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74477" y="3275608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LDID dz33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415638" y="3726871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MPY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923804" y="3726871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MPY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503222" y="3691245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MPY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211285" y="4059380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ADD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660074" y="4201884"/>
            <a:ext cx="4010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ADD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716982" y="4285012"/>
            <a:ext cx="7056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STID rsq11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7369214" y="210033"/>
            <a:ext cx="12220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Level 0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921998" y="1573716"/>
            <a:ext cx="12220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Level 1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4" grpId="0"/>
      <p:bldP spid="1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APPROACH</a:t>
            </a:r>
            <a:endParaRPr cap="none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0675" y="371949"/>
            <a:ext cx="8502650" cy="3567113"/>
          </a:xfrm>
        </p:spPr>
        <p:txBody>
          <a:bodyPr/>
          <a:lstStyle/>
          <a:p>
            <a:pPr eaLnBrk="1" hangingPunct="1"/>
            <a:r>
              <a:rPr lang="en-US" dirty="0" smtClean="0"/>
              <a:t>Phase II</a:t>
            </a:r>
          </a:p>
          <a:p>
            <a:pPr lvl="1" eaLnBrk="1" hangingPunct="1"/>
            <a:r>
              <a:rPr lang="en-US" dirty="0" smtClean="0"/>
              <a:t>Tiling</a:t>
            </a:r>
          </a:p>
          <a:p>
            <a:pPr lvl="2" eaLnBrk="1" hangingPunct="1"/>
            <a:r>
              <a:rPr lang="en-US" dirty="0" smtClean="0"/>
              <a:t>Pack isomorphic operations as k-tiles</a:t>
            </a:r>
          </a:p>
          <a:p>
            <a:pPr lvl="2" eaLnBrk="1" hangingPunct="1"/>
            <a:r>
              <a:rPr lang="en-US" dirty="0" smtClean="0"/>
              <a:t>In BZS k  = SIMD width /  scalar op width , ex: for </a:t>
            </a:r>
            <a:r>
              <a:rPr lang="en-US" dirty="0" err="1" smtClean="0"/>
              <a:t>simd</a:t>
            </a:r>
            <a:r>
              <a:rPr lang="en-US" dirty="0" smtClean="0"/>
              <a:t> width = 128, scalar = </a:t>
            </a:r>
            <a:r>
              <a:rPr lang="en-US" dirty="0" err="1" smtClean="0"/>
              <a:t>int</a:t>
            </a:r>
            <a:r>
              <a:rPr lang="en-US" dirty="0" smtClean="0"/>
              <a:t>, k = 4</a:t>
            </a:r>
          </a:p>
          <a:p>
            <a:pPr lvl="2" eaLnBrk="1" hangingPunct="1"/>
            <a:r>
              <a:rPr lang="en-US" dirty="0" smtClean="0"/>
              <a:t>Not the best mechanism to pick k</a:t>
            </a:r>
          </a:p>
          <a:p>
            <a:pPr lvl="2" eaLnBrk="1" hangingPunct="1"/>
            <a:r>
              <a:rPr lang="en-US" dirty="0" smtClean="0"/>
              <a:t>Iterative process, k = 2,3,4 …</a:t>
            </a:r>
          </a:p>
          <a:p>
            <a:pPr lvl="2" eaLnBrk="1" hangingPunct="1"/>
            <a:r>
              <a:rPr lang="en-US" dirty="0" smtClean="0"/>
              <a:t>Traverse through every level in topological order</a:t>
            </a:r>
          </a:p>
          <a:p>
            <a:pPr lvl="3" eaLnBrk="1" hangingPunct="1"/>
            <a:r>
              <a:rPr lang="en-US" dirty="0" smtClean="0"/>
              <a:t>Pick k  nodes with </a:t>
            </a:r>
            <a:r>
              <a:rPr lang="en-US" dirty="0" err="1" smtClean="0"/>
              <a:t>isomporphic</a:t>
            </a:r>
            <a:r>
              <a:rPr lang="en-US" dirty="0" smtClean="0"/>
              <a:t> ops , create k-tile   &lt;op</a:t>
            </a:r>
            <a:r>
              <a:rPr lang="en-US" baseline="-25000" dirty="0" smtClean="0"/>
              <a:t>1</a:t>
            </a:r>
            <a:r>
              <a:rPr lang="en-US" dirty="0" smtClean="0"/>
              <a:t>,op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op</a:t>
            </a:r>
            <a:r>
              <a:rPr lang="en-US" baseline="-25000" dirty="0" err="1" smtClean="0"/>
              <a:t>k</a:t>
            </a:r>
            <a:r>
              <a:rPr lang="en-US" dirty="0" smtClean="0"/>
              <a:t>&gt;</a:t>
            </a:r>
          </a:p>
          <a:p>
            <a:pPr lvl="3" eaLnBrk="1" hangingPunct="1"/>
            <a:r>
              <a:rPr lang="en-US" dirty="0" smtClean="0"/>
              <a:t>Associate a dummy cost with the tile</a:t>
            </a:r>
          </a:p>
          <a:p>
            <a:pPr lvl="3" eaLnBrk="1" hangingPunct="1"/>
            <a:r>
              <a:rPr lang="en-US" dirty="0" smtClean="0"/>
              <a:t>Not all </a:t>
            </a:r>
            <a:r>
              <a:rPr lang="en-US" dirty="0" err="1" smtClean="0"/>
              <a:t>isomporphic</a:t>
            </a:r>
            <a:r>
              <a:rPr lang="en-US" dirty="0" smtClean="0"/>
              <a:t> nodes at the same level checked for packing, too computationally intensive</a:t>
            </a:r>
          </a:p>
          <a:p>
            <a:pPr lvl="3" eaLnBrk="1" hangingPunct="1"/>
            <a:r>
              <a:rPr lang="en-US" dirty="0" smtClean="0"/>
              <a:t>Use heuristics, ex: nodes with common parent/grandparent not packed  OR pack  nodes which appear as the  left child, right child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9334K_PPT_2011_WHT_Conf_NDA_ wide_FINAL">
  <a:themeElements>
    <a:clrScheme name="AMD 2010 Theme">
      <a:dk1>
        <a:sysClr val="windowText" lastClr="000000"/>
      </a:dk1>
      <a:lt1>
        <a:sysClr val="window" lastClr="FFFFFF"/>
      </a:lt1>
      <a:dk2>
        <a:srgbClr val="009966"/>
      </a:dk2>
      <a:lt2>
        <a:srgbClr val="1B1B1B"/>
      </a:lt2>
      <a:accent1>
        <a:srgbClr val="D31919"/>
      </a:accent1>
      <a:accent2>
        <a:srgbClr val="767DC5"/>
      </a:accent2>
      <a:accent3>
        <a:srgbClr val="FC6500"/>
      </a:accent3>
      <a:accent4>
        <a:srgbClr val="807F82"/>
      </a:accent4>
      <a:accent5>
        <a:srgbClr val="0860A8"/>
      </a:accent5>
      <a:accent6>
        <a:srgbClr val="FFFFFF"/>
      </a:accent6>
      <a:hlink>
        <a:srgbClr val="009966"/>
      </a:hlink>
      <a:folHlink>
        <a:srgbClr val="767DC5"/>
      </a:folHlink>
    </a:clrScheme>
    <a:fontScheme name="AMD Arial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25400" algn="ctr">
          <a:noFill/>
          <a:round/>
          <a:headEnd/>
          <a:tailEnd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lIns="228600" tIns="45714" rIns="228600" bIns="45714" anchor="ctr"/>
      <a:lstStyle>
        <a:defPPr marL="1588" indent="-1588" algn="ctr" defTabSz="913183">
          <a:defRPr b="1" dirty="0" smtClean="0">
            <a:solidFill>
              <a:prstClr val="white"/>
            </a:solidFill>
            <a:cs typeface="Arial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B1B7A46415B40BFB5FA6C8004ECA5" ma:contentTypeVersion="1" ma:contentTypeDescription="Create a new document." ma:contentTypeScope="" ma:versionID="ac3b19f409d7e963cd80e4dcd1b829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48FC9-C96D-442D-BA82-6C4A66A1D705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1BEA5B7-1BF8-4D1E-9E29-019FBEF2D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1087C0D-5FCC-45F9-A307-D0EC68D4FC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49334K_PPT_2011_WHT_Conf_NDA_ wide_FINAL</Template>
  <TotalTime>1469</TotalTime>
  <Words>2163</Words>
  <Application>Microsoft Office PowerPoint</Application>
  <PresentationFormat>On-screen Show (16:9)</PresentationFormat>
  <Paragraphs>340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49334K_PPT_2011_WHT_Conf_NDA_ wide_FINAL</vt:lpstr>
      <vt:lpstr>Experience with partial simdization in open64 compiler using dynamic programming</vt:lpstr>
      <vt:lpstr>AGENDA</vt:lpstr>
      <vt:lpstr>Partial simdization</vt:lpstr>
      <vt:lpstr>PARTIAL SIMDIZATION - EXAMPLE</vt:lpstr>
      <vt:lpstr>OVERview of barik-zhao-sarkar (BZS) algorithm</vt:lpstr>
      <vt:lpstr>barik-zhao-sarkar (BZS) algorithm - ILLUSTRATED</vt:lpstr>
      <vt:lpstr>A Motivating example – hot loop in gromacs</vt:lpstr>
      <vt:lpstr>OUR APPROACH</vt:lpstr>
      <vt:lpstr>OUR APPROACH</vt:lpstr>
      <vt:lpstr>OUR APPROACH</vt:lpstr>
      <vt:lpstr>OUR APPROACH</vt:lpstr>
      <vt:lpstr>Applysimd algorithm</vt:lpstr>
      <vt:lpstr>OUR APPROACH – Major differences with BZS</vt:lpstr>
      <vt:lpstr>INItial results &amp; experiments - GROMACs(inl1130)</vt:lpstr>
      <vt:lpstr>INITIAL RESULTS &amp; Experiments </vt:lpstr>
      <vt:lpstr>CONCLUSION &amp; FUTURE WORK</vt:lpstr>
      <vt:lpstr>REFERENCES</vt:lpstr>
      <vt:lpstr>Slide 18</vt:lpstr>
    </vt:vector>
  </TitlesOfParts>
  <Company>Advanced Micro Devices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Italic 20pt)</dc:title>
  <dc:creator>Advanced Micro Devices</dc:creator>
  <cp:lastModifiedBy>Windows User</cp:lastModifiedBy>
  <cp:revision>211</cp:revision>
  <dcterms:created xsi:type="dcterms:W3CDTF">2011-05-24T20:53:54Z</dcterms:created>
  <dcterms:modified xsi:type="dcterms:W3CDTF">2012-06-14T16:22:20Z</dcterms:modified>
</cp:coreProperties>
</file>