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sldIdLst>
    <p:sldId id="314" r:id="rId5"/>
    <p:sldId id="315" r:id="rId6"/>
    <p:sldId id="316" r:id="rId7"/>
    <p:sldId id="317" r:id="rId8"/>
    <p:sldId id="319" r:id="rId9"/>
    <p:sldId id="342" r:id="rId10"/>
    <p:sldId id="321" r:id="rId11"/>
    <p:sldId id="322" r:id="rId12"/>
    <p:sldId id="343" r:id="rId13"/>
    <p:sldId id="344" r:id="rId14"/>
    <p:sldId id="358" r:id="rId15"/>
    <p:sldId id="333" r:id="rId16"/>
    <p:sldId id="335" r:id="rId17"/>
    <p:sldId id="336" r:id="rId18"/>
    <p:sldId id="337" r:id="rId19"/>
    <p:sldId id="346" r:id="rId20"/>
    <p:sldId id="359" r:id="rId21"/>
    <p:sldId id="360" r:id="rId22"/>
    <p:sldId id="361" r:id="rId23"/>
    <p:sldId id="339" r:id="rId24"/>
    <p:sldId id="269" r:id="rId25"/>
    <p:sldId id="345" r:id="rId26"/>
    <p:sldId id="352" r:id="rId27"/>
    <p:sldId id="353" r:id="rId28"/>
    <p:sldId id="357" r:id="rId29"/>
    <p:sldId id="351" r:id="rId30"/>
    <p:sldId id="362" r:id="rId31"/>
    <p:sldId id="363" r:id="rId3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980" autoAdjust="0"/>
  </p:normalViewPr>
  <p:slideViewPr>
    <p:cSldViewPr snapToGrid="0">
      <p:cViewPr>
        <p:scale>
          <a:sx n="70" d="100"/>
          <a:sy n="70" d="100"/>
        </p:scale>
        <p:origin x="-456" y="-252"/>
      </p:cViewPr>
      <p:guideLst>
        <p:guide orient="horz" pos="1451"/>
        <p:guide pos="2887"/>
      </p:guideLst>
    </p:cSldViewPr>
  </p:slideViewPr>
  <p:outlineViewPr>
    <p:cViewPr>
      <p:scale>
        <a:sx n="33" d="100"/>
        <a:sy n="33" d="100"/>
      </p:scale>
      <p:origin x="0" y="4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858F-3751-4A69-9A0F-B39CA74A854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D2E9700-F890-480E-851E-692DC3B4AA35}">
      <dgm:prSet phldrT="[Text]"/>
      <dgm:spPr>
        <a:solidFill>
          <a:schemeClr val="bg2">
            <a:alpha val="51000"/>
          </a:schemeClr>
        </a:solidFill>
      </dgm:spPr>
      <dgm:t>
        <a:bodyPr/>
        <a:lstStyle/>
        <a:p>
          <a:r>
            <a:rPr lang="en-US" dirty="0" smtClean="0"/>
            <a:t>[1998] C++98 </a:t>
          </a:r>
          <a:endParaRPr lang="en-US" dirty="0"/>
        </a:p>
      </dgm:t>
    </dgm:pt>
    <dgm:pt modelId="{BD6BB207-3FBE-421D-A716-FC2BDBB39187}" type="parTrans" cxnId="{05044805-92C5-4BA8-97CD-74CE904C35CD}">
      <dgm:prSet/>
      <dgm:spPr/>
      <dgm:t>
        <a:bodyPr/>
        <a:lstStyle/>
        <a:p>
          <a:endParaRPr lang="en-US"/>
        </a:p>
      </dgm:t>
    </dgm:pt>
    <dgm:pt modelId="{C6FD066F-28FE-46E0-A4CE-F8CFC825A9B4}" type="sibTrans" cxnId="{05044805-92C5-4BA8-97CD-74CE904C35CD}">
      <dgm:prSet/>
      <dgm:spPr/>
      <dgm:t>
        <a:bodyPr/>
        <a:lstStyle/>
        <a:p>
          <a:endParaRPr lang="en-US"/>
        </a:p>
      </dgm:t>
    </dgm:pt>
    <dgm:pt modelId="{F8586553-C435-445C-91AC-DCFB054F7592}">
      <dgm:prSet phldrT="[Text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n-US" dirty="0" smtClean="0"/>
            <a:t>[2003] C++03</a:t>
          </a:r>
          <a:endParaRPr lang="en-US" dirty="0"/>
        </a:p>
      </dgm:t>
    </dgm:pt>
    <dgm:pt modelId="{E36CCF73-7574-4EA2-B6EA-EE6BA6BDA717}" type="parTrans" cxnId="{71787D14-3794-4671-9BE9-E52D23615099}">
      <dgm:prSet/>
      <dgm:spPr/>
      <dgm:t>
        <a:bodyPr/>
        <a:lstStyle/>
        <a:p>
          <a:endParaRPr lang="en-US"/>
        </a:p>
      </dgm:t>
    </dgm:pt>
    <dgm:pt modelId="{54A8AD52-C53B-45BD-877F-5F7EF9DCC9FF}" type="sibTrans" cxnId="{71787D14-3794-4671-9BE9-E52D23615099}">
      <dgm:prSet/>
      <dgm:spPr/>
      <dgm:t>
        <a:bodyPr/>
        <a:lstStyle/>
        <a:p>
          <a:endParaRPr lang="en-US"/>
        </a:p>
      </dgm:t>
    </dgm:pt>
    <dgm:pt modelId="{353DF0DC-C77E-4F42-BC67-B42AF5F18F7F}">
      <dgm:prSet phldrT="[Text]"/>
      <dgm:spPr>
        <a:solidFill>
          <a:schemeClr val="bg2">
            <a:alpha val="50000"/>
          </a:schemeClr>
        </a:solidFill>
      </dgm:spPr>
      <dgm:t>
        <a:bodyPr/>
        <a:lstStyle/>
        <a:p>
          <a:r>
            <a:rPr lang="en-US" dirty="0" smtClean="0"/>
            <a:t>[2011]C++11 (C++0x)</a:t>
          </a:r>
          <a:endParaRPr lang="en-US" dirty="0"/>
        </a:p>
      </dgm:t>
    </dgm:pt>
    <dgm:pt modelId="{E9A941EE-F7DE-48BA-BCC3-B6F0D5A698E5}" type="parTrans" cxnId="{AC398B7B-5ACA-4BC4-BB1C-8FDDA326B7E0}">
      <dgm:prSet/>
      <dgm:spPr/>
      <dgm:t>
        <a:bodyPr/>
        <a:lstStyle/>
        <a:p>
          <a:endParaRPr lang="en-US"/>
        </a:p>
      </dgm:t>
    </dgm:pt>
    <dgm:pt modelId="{109F2CF5-DE7C-4F09-AA67-6D107B4DDA4C}" type="sibTrans" cxnId="{AC398B7B-5ACA-4BC4-BB1C-8FDDA326B7E0}">
      <dgm:prSet/>
      <dgm:spPr/>
      <dgm:t>
        <a:bodyPr/>
        <a:lstStyle/>
        <a:p>
          <a:endParaRPr lang="en-US"/>
        </a:p>
      </dgm:t>
    </dgm:pt>
    <dgm:pt modelId="{8BA1CE03-EAAB-4154-AF2D-2C445F046EA7}" type="pres">
      <dgm:prSet presAssocID="{39E8858F-3751-4A69-9A0F-B39CA74A854A}" presName="Name0" presStyleCnt="0">
        <dgm:presLayoutVars>
          <dgm:dir/>
          <dgm:animLvl val="lvl"/>
          <dgm:resizeHandles val="exact"/>
        </dgm:presLayoutVars>
      </dgm:prSet>
      <dgm:spPr/>
    </dgm:pt>
    <dgm:pt modelId="{3B294912-07CF-4536-BF19-CDBC57D62623}" type="pres">
      <dgm:prSet presAssocID="{ED2E9700-F890-480E-851E-692DC3B4AA3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9B6BE-CFA8-47CC-A35C-C5583FFBDF74}" type="pres">
      <dgm:prSet presAssocID="{C6FD066F-28FE-46E0-A4CE-F8CFC825A9B4}" presName="parTxOnlySpace" presStyleCnt="0"/>
      <dgm:spPr/>
    </dgm:pt>
    <dgm:pt modelId="{38F7C02A-9A11-4D7F-A30F-BA1803B1D60E}" type="pres">
      <dgm:prSet presAssocID="{F8586553-C435-445C-91AC-DCFB054F759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97FFB-F757-4AEB-9DC4-32AAEE09B00B}" type="pres">
      <dgm:prSet presAssocID="{54A8AD52-C53B-45BD-877F-5F7EF9DCC9FF}" presName="parTxOnlySpace" presStyleCnt="0"/>
      <dgm:spPr/>
    </dgm:pt>
    <dgm:pt modelId="{B5CC2EC3-3715-49D5-B180-3F2024B70329}" type="pres">
      <dgm:prSet presAssocID="{353DF0DC-C77E-4F42-BC67-B42AF5F18F7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44805-92C5-4BA8-97CD-74CE904C35CD}" srcId="{39E8858F-3751-4A69-9A0F-B39CA74A854A}" destId="{ED2E9700-F890-480E-851E-692DC3B4AA35}" srcOrd="0" destOrd="0" parTransId="{BD6BB207-3FBE-421D-A716-FC2BDBB39187}" sibTransId="{C6FD066F-28FE-46E0-A4CE-F8CFC825A9B4}"/>
    <dgm:cxn modelId="{57B1C3DE-F605-4D1F-A698-CA9EF868DFD4}" type="presOf" srcId="{39E8858F-3751-4A69-9A0F-B39CA74A854A}" destId="{8BA1CE03-EAAB-4154-AF2D-2C445F046EA7}" srcOrd="0" destOrd="0" presId="urn:microsoft.com/office/officeart/2005/8/layout/chevron1"/>
    <dgm:cxn modelId="{88805372-6F07-4646-AAF9-B867A5B06FD4}" type="presOf" srcId="{353DF0DC-C77E-4F42-BC67-B42AF5F18F7F}" destId="{B5CC2EC3-3715-49D5-B180-3F2024B70329}" srcOrd="0" destOrd="0" presId="urn:microsoft.com/office/officeart/2005/8/layout/chevron1"/>
    <dgm:cxn modelId="{EE4DF4BE-6D49-4BC2-B044-4CF7B33BED3D}" type="presOf" srcId="{ED2E9700-F890-480E-851E-692DC3B4AA35}" destId="{3B294912-07CF-4536-BF19-CDBC57D62623}" srcOrd="0" destOrd="0" presId="urn:microsoft.com/office/officeart/2005/8/layout/chevron1"/>
    <dgm:cxn modelId="{AC398B7B-5ACA-4BC4-BB1C-8FDDA326B7E0}" srcId="{39E8858F-3751-4A69-9A0F-B39CA74A854A}" destId="{353DF0DC-C77E-4F42-BC67-B42AF5F18F7F}" srcOrd="2" destOrd="0" parTransId="{E9A941EE-F7DE-48BA-BCC3-B6F0D5A698E5}" sibTransId="{109F2CF5-DE7C-4F09-AA67-6D107B4DDA4C}"/>
    <dgm:cxn modelId="{71787D14-3794-4671-9BE9-E52D23615099}" srcId="{39E8858F-3751-4A69-9A0F-B39CA74A854A}" destId="{F8586553-C435-445C-91AC-DCFB054F7592}" srcOrd="1" destOrd="0" parTransId="{E36CCF73-7574-4EA2-B6EA-EE6BA6BDA717}" sibTransId="{54A8AD52-C53B-45BD-877F-5F7EF9DCC9FF}"/>
    <dgm:cxn modelId="{0E91DABF-9280-44BC-AECD-52AE010D7B67}" type="presOf" srcId="{F8586553-C435-445C-91AC-DCFB054F7592}" destId="{38F7C02A-9A11-4D7F-A30F-BA1803B1D60E}" srcOrd="0" destOrd="0" presId="urn:microsoft.com/office/officeart/2005/8/layout/chevron1"/>
    <dgm:cxn modelId="{CB3335CB-3383-4A35-A2C5-68BF19BC0323}" type="presParOf" srcId="{8BA1CE03-EAAB-4154-AF2D-2C445F046EA7}" destId="{3B294912-07CF-4536-BF19-CDBC57D62623}" srcOrd="0" destOrd="0" presId="urn:microsoft.com/office/officeart/2005/8/layout/chevron1"/>
    <dgm:cxn modelId="{598C0174-C980-4A4F-9DCF-CF27DDBA6730}" type="presParOf" srcId="{8BA1CE03-EAAB-4154-AF2D-2C445F046EA7}" destId="{CD89B6BE-CFA8-47CC-A35C-C5583FFBDF74}" srcOrd="1" destOrd="0" presId="urn:microsoft.com/office/officeart/2005/8/layout/chevron1"/>
    <dgm:cxn modelId="{4BBA64B3-C162-4F74-A0A2-66384146AD8B}" type="presParOf" srcId="{8BA1CE03-EAAB-4154-AF2D-2C445F046EA7}" destId="{38F7C02A-9A11-4D7F-A30F-BA1803B1D60E}" srcOrd="2" destOrd="0" presId="urn:microsoft.com/office/officeart/2005/8/layout/chevron1"/>
    <dgm:cxn modelId="{D1B87F09-73F6-423F-A203-5C2664683CDB}" type="presParOf" srcId="{8BA1CE03-EAAB-4154-AF2D-2C445F046EA7}" destId="{88D97FFB-F757-4AEB-9DC4-32AAEE09B00B}" srcOrd="3" destOrd="0" presId="urn:microsoft.com/office/officeart/2005/8/layout/chevron1"/>
    <dgm:cxn modelId="{050AC220-7F9A-4B4B-8548-EF998AFA535E}" type="presParOf" srcId="{8BA1CE03-EAAB-4154-AF2D-2C445F046EA7}" destId="{B5CC2EC3-3715-49D5-B180-3F2024B7032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94912-07CF-4536-BF19-CDBC57D62623}">
      <dsp:nvSpPr>
        <dsp:cNvPr id="0" name=""/>
        <dsp:cNvSpPr/>
      </dsp:nvSpPr>
      <dsp:spPr>
        <a:xfrm>
          <a:off x="1785" y="0"/>
          <a:ext cx="2175867" cy="370936"/>
        </a:xfrm>
        <a:prstGeom prst="chevron">
          <a:avLst/>
        </a:prstGeom>
        <a:solidFill>
          <a:schemeClr val="bg2">
            <a:alpha val="5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[1998] C++98 </a:t>
          </a:r>
          <a:endParaRPr lang="en-US" sz="1400" kern="1200" dirty="0"/>
        </a:p>
      </dsp:txBody>
      <dsp:txXfrm>
        <a:off x="1785" y="0"/>
        <a:ext cx="2175867" cy="370936"/>
      </dsp:txXfrm>
    </dsp:sp>
    <dsp:sp modelId="{38F7C02A-9A11-4D7F-A30F-BA1803B1D60E}">
      <dsp:nvSpPr>
        <dsp:cNvPr id="0" name=""/>
        <dsp:cNvSpPr/>
      </dsp:nvSpPr>
      <dsp:spPr>
        <a:xfrm>
          <a:off x="1960066" y="0"/>
          <a:ext cx="2175867" cy="370936"/>
        </a:xfrm>
        <a:prstGeom prst="chevron">
          <a:avLst/>
        </a:prstGeom>
        <a:solidFill>
          <a:schemeClr val="bg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[2003] C++03</a:t>
          </a:r>
          <a:endParaRPr lang="en-US" sz="1400" kern="1200" dirty="0"/>
        </a:p>
      </dsp:txBody>
      <dsp:txXfrm>
        <a:off x="1960066" y="0"/>
        <a:ext cx="2175867" cy="370936"/>
      </dsp:txXfrm>
    </dsp:sp>
    <dsp:sp modelId="{B5CC2EC3-3715-49D5-B180-3F2024B70329}">
      <dsp:nvSpPr>
        <dsp:cNvPr id="0" name=""/>
        <dsp:cNvSpPr/>
      </dsp:nvSpPr>
      <dsp:spPr>
        <a:xfrm>
          <a:off x="3918346" y="0"/>
          <a:ext cx="2175867" cy="370936"/>
        </a:xfrm>
        <a:prstGeom prst="chevron">
          <a:avLst/>
        </a:prstGeom>
        <a:solidFill>
          <a:schemeClr val="bg2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[2011]C++11 (C++0x)</a:t>
          </a:r>
          <a:endParaRPr lang="en-US" sz="1400" kern="1200" dirty="0"/>
        </a:p>
      </dsp:txBody>
      <dsp:txXfrm>
        <a:off x="3918346" y="0"/>
        <a:ext cx="2175867" cy="370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E6CCFD-4541-4BE4-A71B-4D3BBB9933C4}" type="datetimeFigureOut">
              <a:rPr lang="en-US"/>
              <a:pPr>
                <a:defRPr/>
              </a:pPr>
              <a:t>6/15/2012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BDF189-BCB4-438A-B25D-D1E7E3094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8B82CE-3765-4956-AF25-89E2DFE9E8F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F189-BCB4-438A-B25D-D1E7E3094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and invoking the lambda exp using () at 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F189-BCB4-438A-B25D-D1E7E30949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bracket is for overloading + one is</a:t>
            </a:r>
            <a:r>
              <a:rPr lang="en-US" baseline="0" dirty="0" smtClean="0"/>
              <a:t> for empty parameter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F189-BCB4-438A-B25D-D1E7E30949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from </a:t>
            </a:r>
            <a:r>
              <a:rPr lang="en-US" dirty="0" err="1" smtClean="0"/>
              <a:t>gcc</a:t>
            </a:r>
            <a:r>
              <a:rPr lang="en-US" dirty="0" smtClean="0"/>
              <a:t> 4.7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BDF189-BCB4-438A-B25D-D1E7E30949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solidFill>
            <a:schemeClr val="tx1"/>
          </a:solidFill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994" y="778887"/>
            <a:ext cx="4572000" cy="1474470"/>
          </a:xfrm>
        </p:spPr>
        <p:txBody>
          <a:bodyPr anchor="b"/>
          <a:lstStyle>
            <a:lvl1pPr>
              <a:defRPr sz="2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5994" y="2240292"/>
            <a:ext cx="4572000" cy="27432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47260" y="2599517"/>
            <a:ext cx="4572000" cy="68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>
            <a:lvl1pPr algn="l" defTabSz="914293" rtl="0" eaLnBrk="1" latinLnBrk="0" hangingPunct="1">
              <a:spcBef>
                <a:spcPct val="0"/>
              </a:spcBef>
              <a:buNone/>
              <a:defRPr lang="en-US" sz="1600" b="1" i="1" kern="12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821367"/>
            <a:ext cx="539496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0" y="821133"/>
            <a:ext cx="3008313" cy="35661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411480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pt_7_white_16_9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994" y="778887"/>
            <a:ext cx="4572000" cy="1474470"/>
          </a:xfrm>
        </p:spPr>
        <p:txBody>
          <a:bodyPr anchor="b"/>
          <a:lstStyle>
            <a:lvl1pPr>
              <a:defRPr sz="2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5994" y="2240292"/>
            <a:ext cx="4572000" cy="274320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947260" y="2599517"/>
            <a:ext cx="4572000" cy="6858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2713" indent="-112713">
              <a:defRPr/>
            </a:lvl1pPr>
            <a:lvl2pPr>
              <a:buClr>
                <a:schemeClr val="tx2"/>
              </a:buCl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8072"/>
          </a:xfrm>
          <a:solidFill>
            <a:schemeClr val="tx1"/>
          </a:solidFill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10" y="2091690"/>
            <a:ext cx="4023360" cy="1126626"/>
          </a:xfrm>
        </p:spPr>
        <p:txBody>
          <a:bodyPr/>
          <a:lstStyle>
            <a:lvl1pPr algn="r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_7_white_16_9_div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10" y="2091690"/>
            <a:ext cx="4023360" cy="1126626"/>
          </a:xfrm>
        </p:spPr>
        <p:txBody>
          <a:bodyPr/>
          <a:lstStyle>
            <a:lvl1pPr algn="r">
              <a:defRPr sz="20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040" y="822959"/>
            <a:ext cx="411480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buClr>
                <a:schemeClr val="tx2"/>
              </a:buCl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chemeClr val="tx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buClr>
                <a:schemeClr val="tx2"/>
              </a:buCl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822959"/>
            <a:ext cx="4114800" cy="3566160"/>
          </a:xfrm>
        </p:spPr>
        <p:txBody>
          <a:bodyPr>
            <a:noAutofit/>
          </a:bodyPr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12667"/>
            <a:ext cx="850392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644372"/>
            <a:ext cx="4114800" cy="41148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1124193"/>
            <a:ext cx="4114800" cy="2963466"/>
          </a:xfrm>
        </p:spPr>
        <p:txBody>
          <a:bodyPr/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644372"/>
            <a:ext cx="4114800" cy="41148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1124193"/>
            <a:ext cx="4114800" cy="2963466"/>
          </a:xfrm>
        </p:spPr>
        <p:txBody>
          <a:bodyPr/>
          <a:lstStyle>
            <a:lvl1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lank_16_9_white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675" y="112713"/>
            <a:ext cx="8502650" cy="4794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0675" y="822325"/>
            <a:ext cx="8502650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375" y="4895850"/>
            <a:ext cx="290513" cy="204788"/>
          </a:xfrm>
          <a:prstGeom prst="rect">
            <a:avLst/>
          </a:prstGeom>
          <a:noFill/>
        </p:spPr>
        <p:txBody>
          <a:bodyPr wrap="none" lIns="82058" tIns="41029" rIns="82058" bIns="41029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A797A2B-AF2C-4B95-857D-03F9EEDA763C}" type="slidenum">
              <a:rPr lang="en-US" sz="800" b="1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2588" y="4895259"/>
            <a:ext cx="3911937" cy="205970"/>
          </a:xfrm>
          <a:prstGeom prst="rect">
            <a:avLst/>
          </a:prstGeom>
          <a:noFill/>
        </p:spPr>
        <p:txBody>
          <a:bodyPr wrap="none" lIns="82058" tIns="41029" rIns="82058" bIns="41029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Realizing </a:t>
            </a:r>
            <a:r>
              <a:rPr lang="en-US" sz="800" b="1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C++11</a:t>
            </a:r>
            <a:r>
              <a:rPr lang="en-US" sz="800" b="1" baseline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Lambda Expressions in Open64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|  June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15</a:t>
            </a:r>
            <a:r>
              <a:rPr lang="en-US" sz="800" b="1" baseline="300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800" b="1" baseline="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, 2012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|  </a:t>
            </a:r>
            <a:r>
              <a:rPr lang="en-US" sz="8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Public</a:t>
            </a:r>
            <a:endParaRPr lang="en-US" sz="8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79" r:id="rId3"/>
    <p:sldLayoutId id="2147483680" r:id="rId4"/>
    <p:sldLayoutId id="2147483689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lang="en-US" sz="1600" b="1" i="1" kern="1200" cap="all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5pPr>
      <a:lvl6pPr marL="4572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6pPr>
      <a:lvl7pPr marL="9144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7pPr>
      <a:lvl8pPr marL="13716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8pPr>
      <a:lvl9pPr marL="1828800" algn="l" defTabSz="912813" rtl="0" fontAlgn="base">
        <a:spcBef>
          <a:spcPct val="0"/>
        </a:spcBef>
        <a:spcAft>
          <a:spcPct val="0"/>
        </a:spcAft>
        <a:defRPr sz="1600" b="1" i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12713" indent="-112713" algn="l" rtl="0" eaLnBrk="0" fontAlgn="base" hangingPunct="0">
        <a:spcBef>
          <a:spcPts val="338"/>
        </a:spcBef>
        <a:spcAft>
          <a:spcPts val="338"/>
        </a:spcAft>
        <a:buClr>
          <a:schemeClr val="bg2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00050" indent="-169863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Arial" charset="0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574675" indent="-109538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854075" indent="-165100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Arial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027113" indent="-112713" algn="l" rtl="0" eaLnBrk="0" fontAlgn="base" hangingPunct="0">
        <a:spcBef>
          <a:spcPts val="338"/>
        </a:spcBef>
        <a:spcAft>
          <a:spcPts val="338"/>
        </a:spcAft>
        <a:buClr>
          <a:schemeClr val="tx2"/>
        </a:buClr>
        <a:buFont typeface="Wingdings" pitchFamily="2" charset="2"/>
        <a:buChar char="§"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dsegura\Rebrand PPT\ppt_images_6.15.11\ppt_images_5.19.11\apu_chip16x9_white_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2177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5888" y="779463"/>
            <a:ext cx="4572000" cy="1473200"/>
          </a:xfrm>
        </p:spPr>
        <p:txBody>
          <a:bodyPr/>
          <a:lstStyle/>
          <a:p>
            <a:pPr defTabSz="914293" eaLnBrk="1" fontAlgn="auto" hangingPunct="1">
              <a:spcAft>
                <a:spcPts val="0"/>
              </a:spcAft>
              <a:defRPr/>
            </a:pPr>
            <a:r>
              <a:rPr dirty="0" smtClean="0"/>
              <a:t>REALIZING C++11 LAMBDA EXPRESSIONS in open64</a:t>
            </a:r>
            <a:endParaRPr dirty="0"/>
          </a:p>
        </p:txBody>
      </p:sp>
      <p:sp>
        <p:nvSpPr>
          <p:cNvPr id="6149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3946525" y="2598738"/>
            <a:ext cx="4572000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r>
              <a:rPr lang="en-US" dirty="0" smtClean="0"/>
              <a:t>Javed Absar, Anitha Boyapati &amp; Dibyendu Das</a:t>
            </a:r>
          </a:p>
          <a:p>
            <a:r>
              <a:rPr lang="en-US" dirty="0" smtClean="0"/>
              <a:t>Open64 Workshop,15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June </a:t>
            </a:r>
            <a:r>
              <a:rPr lang="en-US" dirty="0" smtClean="0"/>
              <a:t>2012, Beijing</a:t>
            </a:r>
            <a:endParaRPr lang="en-US" dirty="0" smtClean="0"/>
          </a:p>
          <a:p>
            <a:pPr eaLnBrk="1" hangingPunct="1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Lambda? Idiomatic Uses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STL – Searching for an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1363" y="1354322"/>
          <a:ext cx="6934200" cy="74168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6934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ID = …;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find_if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employeeRec.begin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),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employeeRec.end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),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                                       [=](const employee&amp; e) {return e.ID == ID; });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70098" y="2355111"/>
          <a:ext cx="7010400" cy="1657350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165735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template&lt;class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InputIterator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, class Predicate&gt;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InputIterator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find_if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InputerIterator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first,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InputIterator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last, Predicate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pred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 {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for( ; first != last; first++ ) if (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pred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(*first) ) break;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return first;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4/17/2012.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294967295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C++11 Lambda Expression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C++11 Lambda - CAPTURE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7283" y="562117"/>
          <a:ext cx="7767851" cy="3879061"/>
        </p:xfrm>
        <a:graphic>
          <a:graphicData uri="http://schemas.openxmlformats.org/drawingml/2006/table">
            <a:tbl>
              <a:tblPr/>
              <a:tblGrid>
                <a:gridCol w="1172505"/>
                <a:gridCol w="6595346"/>
              </a:tblGrid>
              <a:tr h="6032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 ]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The lambda-expression cannot access any external variables in its body.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e.g. [ ](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return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i+j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 //error as j is external and not captured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2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[&amp; ]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Any external variable is implicitly captured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by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reference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if it is used in the lambda function.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e.g. [&amp;](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j++; return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i+j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 //changes made to j is reflected upon return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7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[=]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Any external variable is implicitly captured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by value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if it is used in the lambda function.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e.g. [=](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j++; return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i+j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 //j is locally incremented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[&amp;,j]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Any external variable is implicitly captured by reference, other than j which is captured by value.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e.g. [&amp;,j](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j++; k++; return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i+j+k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 //j is locally incremented. k increment changes external value 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1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[=,j]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Any external variable is implicitly captured by value, other than j which is captured by reference.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e.g. [ ](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j++; k++; return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i+j+k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 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[this]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Special case. Refers to enclosing class </a:t>
                      </a:r>
                      <a:r>
                        <a:rPr lang="en-US" sz="1100" i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this</a:t>
                      </a: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pointer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[&amp;,&amp;j]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Error. j is already captured by reference by default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[=,this]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Error. this when =, 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this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is captured by default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[i,i]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Error.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repeated.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[&amp;this]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Error. Cannot take address of 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this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14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[42]</a:t>
                      </a:r>
                      <a:endParaRPr lang="en-US" sz="120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Error. Expects identifier or &amp; or = or 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this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4/17/2012.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C++11 Lambda Expression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Lambda Expression in OPEN64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143000"/>
          <a:ext cx="6629400" cy="2011680"/>
        </p:xfrm>
        <a:graphic>
          <a:graphicData uri="http://schemas.openxmlformats.org/drawingml/2006/table">
            <a:tbl>
              <a:tblPr/>
              <a:tblGrid>
                <a:gridCol w="6629400"/>
              </a:tblGrid>
              <a:tr h="20116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class T {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public: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void set(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v) {  this-&gt;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= v; }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get( ) { return 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[this]( ) {return this-&gt;</a:t>
                      </a:r>
                      <a:r>
                        <a:rPr lang="en-US" sz="1200" b="1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;}( );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}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main( ) {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T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t.set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(5);	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assert(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t.get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( ) == 5);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return 1;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Lambda Expression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1143000"/>
          <a:ext cx="7162800" cy="3200400"/>
        </p:xfrm>
        <a:graphic>
          <a:graphicData uri="http://schemas.openxmlformats.org/drawingml/2006/table">
            <a:tbl>
              <a:tblPr/>
              <a:tblGrid>
                <a:gridCol w="7162800"/>
              </a:tblGrid>
              <a:tr h="3200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class T{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public: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….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get( ) {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struct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Lambda1{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   public: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      T*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enclosureThisPointer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    //closure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operator( )( ){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             return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enclosureThisPointer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-&gt;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      }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}lam;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lam.enclosureThisPointer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= this; //copy this of T to closure                  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      return lam( );                                     //call lambda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}//get( )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Translating Lambda </a:t>
            </a:r>
            <a:r>
              <a:rPr lang="en-US" dirty="0" smtClean="0"/>
              <a:t>EXPRESSION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983505"/>
          <a:ext cx="7467600" cy="3657600"/>
        </p:xfrm>
        <a:graphic>
          <a:graphicData uri="http://schemas.openxmlformats.org/drawingml/2006/table">
            <a:tbl>
              <a:tblPr/>
              <a:tblGrid>
                <a:gridCol w="7467600"/>
              </a:tblGrid>
              <a:tr h="35433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_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ZN1T3getEv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(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struct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T *const this){  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struct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Lamdbda1 lam;                         //create 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  <a:sym typeface="Symbol"/>
                        </a:rPr>
                        <a:t>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closure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lam.enclosureThisPointer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= this;       //prepare closure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  return  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_ZZN1T3getEvEN7Lambda1clEv(&amp;lam);  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//call 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  <a:sym typeface="Symbol"/>
                        </a:rPr>
                        <a:t>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</a:t>
                      </a:r>
                      <a:r>
                        <a:rPr lang="en-US" sz="1400" b="1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_ZZN1T3getEvEN7Lambda1clEv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(Lambda1 *const closure)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{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 return 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constclosure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-&gt;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enclosureThisPointer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-&gt;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main( ) {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T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;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_ZN1T3setEi (&amp;t, 5);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assert(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_ZN1T3getEv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(&amp;t) == 5 );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  return 1;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}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TranslatED</a:t>
            </a:r>
            <a:r>
              <a:rPr lang="en-US" dirty="0" smtClean="0"/>
              <a:t> Lambda Expression - WHIRL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863879"/>
          <a:ext cx="7696200" cy="3657600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3657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1. FUNC_ENTRY &lt;1,53,_ZN1T3getEv&gt;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2.  IDNAME 0 &lt;2,4,this&gt;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3. BODY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4.  BLOCK {line: 1/8}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5.  PRAGMA 0 119 &lt;null-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st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&gt; 0 (0x0) # PREAMBLE_END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6.   U8U8LDID 0 &lt;2,4,this&gt; T&lt;56,anon_ptr.,8,C&gt;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7.  U8STID 0 &lt;2,5,lam&gt; T&lt;69,Lambda1,8&gt; &lt;field_id:1&gt;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8.    BLOCK {line: 0/0}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9.       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U8LDA 0 &lt;2,5,lam&gt; T&lt;71,anon_ptr.,8&gt;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10.    U8PARM 2 T&lt;71,anon_ptr.,8&gt; #  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by_value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11.   I4CALL 126 &lt;1,57,_ZZN1T3getEvEN7Lambda1clEv&gt;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12.   END_BLOCK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13.   I4I4LDID -1 &lt;1,49,.preg_return_val&gt; T&lt;4,.predef_I4,4&gt;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14.  I4COMMA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15. I4RETURN_VAL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Courier New"/>
                        </a:rPr>
                        <a:t>16. END_BLOCK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SPIN: </a:t>
            </a:r>
            <a:r>
              <a:rPr lang="en-US" dirty="0" smtClean="0"/>
              <a:t>Open64 converts GCC Abstract Syntax Tree (AST) to a form that is readily consumable by Whirl transformer. In the process it uses SPIN library. So few implementation changes to SPIN library are required during the whole porting process</a:t>
            </a:r>
          </a:p>
          <a:p>
            <a:r>
              <a:rPr lang="en-US" b="1" dirty="0" smtClean="0"/>
              <a:t>WHIRL: </a:t>
            </a:r>
            <a:r>
              <a:rPr lang="en-US" dirty="0" smtClean="0"/>
              <a:t>Interestingly, as an LE gets transformed to a structure no further changes to whirl are required. Whirl already handles structures. The remaining compilation continues as usual.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6" name="Group 89"/>
          <p:cNvGrpSpPr/>
          <p:nvPr/>
        </p:nvGrpSpPr>
        <p:grpSpPr>
          <a:xfrm>
            <a:off x="1199072" y="767751"/>
            <a:ext cx="4342541" cy="2294626"/>
            <a:chOff x="1199072" y="767751"/>
            <a:chExt cx="4342541" cy="2294626"/>
          </a:xfrm>
        </p:grpSpPr>
        <p:grpSp>
          <p:nvGrpSpPr>
            <p:cNvPr id="7" name="Group 63"/>
            <p:cNvGrpSpPr/>
            <p:nvPr/>
          </p:nvGrpSpPr>
          <p:grpSpPr>
            <a:xfrm>
              <a:off x="1199072" y="1406105"/>
              <a:ext cx="4342541" cy="1656272"/>
              <a:chOff x="2087593" y="955882"/>
              <a:chExt cx="4342541" cy="1778056"/>
            </a:xfrm>
          </p:grpSpPr>
          <p:grpSp>
            <p:nvGrpSpPr>
              <p:cNvPr id="9" name="Group 62"/>
              <p:cNvGrpSpPr/>
              <p:nvPr/>
            </p:nvGrpSpPr>
            <p:grpSpPr>
              <a:xfrm>
                <a:off x="2087593" y="955882"/>
                <a:ext cx="1863304" cy="1778056"/>
                <a:chOff x="2087593" y="955882"/>
                <a:chExt cx="1863304" cy="1778056"/>
              </a:xfrm>
            </p:grpSpPr>
            <p:sp>
              <p:nvSpPr>
                <p:cNvPr id="4" name="Flowchart: Data 3"/>
                <p:cNvSpPr/>
                <p:nvPr/>
              </p:nvSpPr>
              <p:spPr bwMode="auto">
                <a:xfrm>
                  <a:off x="2596550" y="955882"/>
                  <a:ext cx="1354347" cy="282874"/>
                </a:xfrm>
                <a:prstGeom prst="flowChartInputOutput">
                  <a:avLst/>
                </a:prstGeom>
                <a:solidFill>
                  <a:schemeClr val="bg2"/>
                </a:solidFill>
                <a:ln w="25400" algn="ctr">
                  <a:noFill/>
                  <a:round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228600" tIns="45714" rIns="228600" bIns="45714" rtlCol="0" anchor="ctr"/>
                <a:lstStyle/>
                <a:p>
                  <a:pPr marL="1588" indent="-1588" algn="ctr" defTabSz="913183"/>
                  <a:r>
                    <a:rPr lang="en-US" sz="800" b="1" dirty="0" smtClean="0">
                      <a:solidFill>
                        <a:prstClr val="white"/>
                      </a:solidFill>
                      <a:cs typeface="Arial" charset="0"/>
                    </a:rPr>
                    <a:t>FE</a:t>
                  </a:r>
                </a:p>
              </p:txBody>
            </p:sp>
            <p:sp>
              <p:nvSpPr>
                <p:cNvPr id="5" name="Flowchart: Data 4"/>
                <p:cNvSpPr/>
                <p:nvPr/>
              </p:nvSpPr>
              <p:spPr bwMode="auto">
                <a:xfrm>
                  <a:off x="2311879" y="1515378"/>
                  <a:ext cx="1535502" cy="382434"/>
                </a:xfrm>
                <a:prstGeom prst="flowChartInputOutput">
                  <a:avLst/>
                </a:prstGeom>
                <a:solidFill>
                  <a:schemeClr val="bg2"/>
                </a:solidFill>
                <a:ln w="25400" algn="ctr">
                  <a:noFill/>
                  <a:round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228600" tIns="45714" rIns="228600" bIns="45714" rtlCol="0" anchor="ctr"/>
                <a:lstStyle/>
                <a:p>
                  <a:pPr marL="1588" indent="-1588" algn="ctr" defTabSz="913183"/>
                  <a:r>
                    <a:rPr lang="en-US" sz="800" b="1" dirty="0" smtClean="0">
                      <a:solidFill>
                        <a:prstClr val="white"/>
                      </a:solidFill>
                      <a:cs typeface="Arial" charset="0"/>
                    </a:rPr>
                    <a:t>LIBSPIN</a:t>
                  </a:r>
                </a:p>
              </p:txBody>
            </p:sp>
            <p:sp>
              <p:nvSpPr>
                <p:cNvPr id="8" name="Flowchart: Data 7"/>
                <p:cNvSpPr/>
                <p:nvPr/>
              </p:nvSpPr>
              <p:spPr bwMode="auto">
                <a:xfrm>
                  <a:off x="2087593" y="2130724"/>
                  <a:ext cx="1492370" cy="370935"/>
                </a:xfrm>
                <a:prstGeom prst="flowChartInputOutput">
                  <a:avLst/>
                </a:prstGeom>
                <a:solidFill>
                  <a:schemeClr val="bg2"/>
                </a:solidFill>
                <a:ln w="25400" algn="ctr">
                  <a:noFill/>
                  <a:round/>
                  <a:headEnd/>
                  <a:tailEnd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lIns="228600" tIns="45714" rIns="228600" bIns="45714" rtlCol="0" anchor="ctr"/>
                <a:lstStyle/>
                <a:p>
                  <a:pPr marL="1588" indent="-1588" algn="ctr" defTabSz="913183"/>
                  <a:r>
                    <a:rPr lang="en-US" sz="800" b="1" dirty="0" smtClean="0">
                      <a:solidFill>
                        <a:prstClr val="white"/>
                      </a:solidFill>
                      <a:cs typeface="Arial" charset="0"/>
                    </a:rPr>
                    <a:t>WHIRL-Convert</a:t>
                  </a:r>
                </a:p>
              </p:txBody>
            </p:sp>
            <p:cxnSp>
              <p:nvCxnSpPr>
                <p:cNvPr id="13" name="Straight Arrow Connector 12"/>
                <p:cNvCxnSpPr>
                  <a:stCxn id="5" idx="3"/>
                  <a:endCxn id="8" idx="1"/>
                </p:cNvCxnSpPr>
                <p:nvPr/>
              </p:nvCxnSpPr>
              <p:spPr>
                <a:xfrm flipH="1">
                  <a:off x="2833778" y="1897811"/>
                  <a:ext cx="92302" cy="23291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stCxn id="8" idx="3"/>
                </p:cNvCxnSpPr>
                <p:nvPr/>
              </p:nvCxnSpPr>
              <p:spPr>
                <a:xfrm flipH="1">
                  <a:off x="2579298" y="2501660"/>
                  <a:ext cx="105243" cy="23227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Arrow Connector 47"/>
                <p:cNvCxnSpPr>
                  <a:stCxn id="4" idx="4"/>
                  <a:endCxn id="5" idx="1"/>
                </p:cNvCxnSpPr>
                <p:nvPr/>
              </p:nvCxnSpPr>
              <p:spPr>
                <a:xfrm flipH="1">
                  <a:off x="3079630" y="1238756"/>
                  <a:ext cx="194094" cy="27662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Arrow Connector 53"/>
              <p:cNvCxnSpPr/>
              <p:nvPr/>
            </p:nvCxnSpPr>
            <p:spPr>
              <a:xfrm>
                <a:off x="3571336" y="1345721"/>
                <a:ext cx="1095555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3571336" y="2009955"/>
                <a:ext cx="1121434" cy="8626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3597215" y="2613804"/>
                <a:ext cx="1104181" cy="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4684143" y="1155940"/>
                <a:ext cx="174599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Abstract Syntax Tree (AST)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733026" y="1877684"/>
                <a:ext cx="82747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Spin output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47404" y="2435525"/>
                <a:ext cx="86594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solidFill>
                      <a:schemeClr val="bg1"/>
                    </a:solidFill>
                  </a:rPr>
                  <a:t>Whirl output</a:t>
                </a:r>
              </a:p>
            </p:txBody>
          </p:sp>
        </p:grpSp>
        <p:sp>
          <p:nvSpPr>
            <p:cNvPr id="72" name="Flowchart: Manual Input 71"/>
            <p:cNvSpPr/>
            <p:nvPr/>
          </p:nvSpPr>
          <p:spPr bwMode="auto">
            <a:xfrm>
              <a:off x="2286001" y="767751"/>
              <a:ext cx="1207698" cy="345057"/>
            </a:xfrm>
            <a:prstGeom prst="flowChartManualInput">
              <a:avLst/>
            </a:prstGeom>
            <a:noFill/>
            <a:ln w="25400" algn="ctr">
              <a:noFill/>
              <a:prstDash val="sysDash"/>
              <a:round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228600" tIns="45714" rIns="228600" bIns="45714" rtlCol="0" anchor="ctr"/>
            <a:lstStyle/>
            <a:p>
              <a:pPr marL="1588" indent="-1588" algn="ctr" defTabSz="913183"/>
              <a:r>
                <a:rPr lang="en-US" sz="1000" dirty="0" smtClean="0">
                  <a:solidFill>
                    <a:srgbClr val="002060"/>
                  </a:solidFill>
                  <a:latin typeface="Arial" pitchFamily="34" charset="0"/>
                  <a:cs typeface="Arial" charset="0"/>
                </a:rPr>
                <a:t>Lambda Expression</a:t>
              </a:r>
            </a:p>
          </p:txBody>
        </p:sp>
      </p:grpSp>
      <p:cxnSp>
        <p:nvCxnSpPr>
          <p:cNvPr id="74" name="Straight Arrow Connector 73"/>
          <p:cNvCxnSpPr/>
          <p:nvPr/>
        </p:nvCxnSpPr>
        <p:spPr>
          <a:xfrm flipH="1">
            <a:off x="2505968" y="1104181"/>
            <a:ext cx="228606" cy="301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considerations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next 3 slides present approaches to optimize the closure for size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all variables of an LE are captured by reference, pass ‘this’ when the enclosing scope is a class/</a:t>
            </a:r>
            <a:r>
              <a:rPr lang="en-US" dirty="0" err="1" smtClean="0">
                <a:solidFill>
                  <a:schemeClr val="bg1"/>
                </a:solidFill>
              </a:rPr>
              <a:t>struct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b="1" i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Palatino Linotype" pitchFamily="18" charset="0"/>
              </a:rPr>
              <a:t>The size of the closure gets reduced to 8bytes (from 32bytes, assuming pointer to be 8bytes long) and number of assignments get reduced to 1 (from 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However when the variables are captured by value, this transformation becomes invalid due to side-effects.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0165" y="1669813"/>
          <a:ext cx="8246854" cy="2011680"/>
        </p:xfrm>
        <a:graphic>
          <a:graphicData uri="http://schemas.openxmlformats.org/drawingml/2006/table">
            <a:tbl>
              <a:tblPr bandCol="1">
                <a:tableStyleId>{2A488322-F2BA-4B5B-9748-0D474271808F}</a:tableStyleId>
              </a:tblPr>
              <a:tblGrid>
                <a:gridCol w="4123427"/>
                <a:gridCol w="4123427"/>
              </a:tblGrid>
              <a:tr h="167098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="1" baseline="0" dirty="0" smtClean="0"/>
                        <a:t>LE before optimization</a:t>
                      </a:r>
                    </a:p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aseline="0" dirty="0" err="1" smtClean="0"/>
                        <a:t>struct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l, 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get ()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[&amp;</a:t>
                      </a:r>
                      <a:r>
                        <a:rPr lang="en-US" sz="1000" baseline="0" dirty="0" err="1" smtClean="0"/>
                        <a:t>i,&amp;j,&amp;k,&amp;l</a:t>
                      </a:r>
                      <a:r>
                        <a:rPr lang="en-US" sz="1000" baseline="0" dirty="0" smtClean="0"/>
                        <a:t>] () -&gt;mutable {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=…; return </a:t>
                      </a:r>
                      <a:r>
                        <a:rPr lang="en-US" sz="1000" baseline="0" dirty="0" err="1" smtClean="0"/>
                        <a:t>i+j+k</a:t>
                      </a:r>
                      <a:r>
                        <a:rPr lang="en-US" sz="1000" baseline="0" dirty="0" smtClean="0"/>
                        <a:t>;}();  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}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….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aseline="0" dirty="0" smtClean="0"/>
                    </a:p>
                    <a:p>
                      <a:r>
                        <a:rPr lang="en-US" sz="1000" b="1" baseline="0" dirty="0" smtClean="0"/>
                        <a:t>LE after optimization</a:t>
                      </a:r>
                    </a:p>
                    <a:p>
                      <a:endParaRPr lang="en-US" sz="1000" baseline="0" dirty="0" smtClean="0"/>
                    </a:p>
                    <a:p>
                      <a:r>
                        <a:rPr lang="en-US" sz="1000" baseline="0" dirty="0" err="1" smtClean="0"/>
                        <a:t>struct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 {</a:t>
                      </a:r>
                    </a:p>
                    <a:p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</a:t>
                      </a:r>
                      <a:r>
                        <a:rPr lang="en-US" sz="1000" baseline="0" dirty="0" err="1" smtClean="0"/>
                        <a:t>l,m</a:t>
                      </a:r>
                      <a:r>
                        <a:rPr lang="en-US" sz="1000" baseline="0" dirty="0" smtClean="0"/>
                        <a:t>;</a:t>
                      </a:r>
                    </a:p>
                    <a:p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get () {</a:t>
                      </a:r>
                    </a:p>
                    <a:p>
                      <a:r>
                        <a:rPr lang="en-US" sz="1000" baseline="0" dirty="0" smtClean="0"/>
                        <a:t>              [this]()mutable{ this-&gt;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 = …; return this-&gt;</a:t>
                      </a:r>
                      <a:r>
                        <a:rPr lang="en-US" sz="1000" baseline="0" dirty="0" err="1" smtClean="0"/>
                        <a:t>i+this</a:t>
                      </a:r>
                      <a:r>
                        <a:rPr lang="en-US" sz="1000" baseline="0" dirty="0" smtClean="0"/>
                        <a:t>-&gt;</a:t>
                      </a:r>
                      <a:r>
                        <a:rPr lang="en-US" sz="1000" baseline="0" dirty="0" err="1" smtClean="0"/>
                        <a:t>j+this</a:t>
                      </a:r>
                      <a:r>
                        <a:rPr lang="en-US" sz="1000" baseline="0" dirty="0" smtClean="0"/>
                        <a:t>-&gt;k;};</a:t>
                      </a:r>
                    </a:p>
                    <a:p>
                      <a:r>
                        <a:rPr lang="en-US" sz="1000" baseline="0" dirty="0" smtClean="0"/>
                        <a:t>        }</a:t>
                      </a:r>
                    </a:p>
                    <a:p>
                      <a:r>
                        <a:rPr lang="en-US" sz="1000" baseline="0" dirty="0" smtClean="0"/>
                        <a:t> …</a:t>
                      </a:r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  <a:tr h="230538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                                                                                      Example 2</a:t>
                      </a:r>
                      <a:endParaRPr lang="en-US" sz="1000" b="1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 all other cases a conservative approach where in only those capture variables get declared which find a use in lambda-function-body. This can be applied to all cases.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>
                <a:latin typeface="Palatino Linotype" pitchFamily="18" charset="0"/>
              </a:rPr>
              <a:t>The size of the closure gets reduced from 24bytes to 16bytes. Also note that assignment operation to ‘</a:t>
            </a:r>
            <a:r>
              <a:rPr lang="en-US" b="1" i="1" dirty="0" err="1" smtClean="0">
                <a:latin typeface="Palatino Linotype" pitchFamily="18" charset="0"/>
              </a:rPr>
              <a:t>lam.__l</a:t>
            </a:r>
            <a:r>
              <a:rPr lang="en-US" b="1" i="1" dirty="0" smtClean="0">
                <a:latin typeface="Palatino Linotype" pitchFamily="18" charset="0"/>
              </a:rPr>
              <a:t>’ (were it created) is saved.</a:t>
            </a:r>
            <a:endParaRPr lang="en-US" b="1" i="1" dirty="0">
              <a:latin typeface="Palatino Linotype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7418" y="1337670"/>
          <a:ext cx="7470476" cy="2987040"/>
        </p:xfrm>
        <a:graphic>
          <a:graphicData uri="http://schemas.openxmlformats.org/drawingml/2006/table">
            <a:tbl>
              <a:tblPr bandCol="1">
                <a:tableStyleId>{8EC20E35-A176-4012-BC5E-935CFFF8708E}</a:tableStyleId>
              </a:tblPr>
              <a:tblGrid>
                <a:gridCol w="3735238"/>
                <a:gridCol w="3735238"/>
              </a:tblGrid>
              <a:tr h="284180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baseline="0" dirty="0" smtClean="0"/>
                        <a:t>LE before optimization</a:t>
                      </a:r>
                    </a:p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aseline="0" dirty="0" err="1" smtClean="0"/>
                        <a:t>struct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l, 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get ()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[&amp;</a:t>
                      </a:r>
                      <a:r>
                        <a:rPr lang="en-US" sz="1000" baseline="0" dirty="0" err="1" smtClean="0"/>
                        <a:t>i,j,k,&amp;l</a:t>
                      </a:r>
                      <a:r>
                        <a:rPr lang="en-US" sz="1000" baseline="0" dirty="0" smtClean="0"/>
                        <a:t>] () -&gt;mutable {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 =…; return </a:t>
                      </a:r>
                      <a:r>
                        <a:rPr lang="en-US" sz="1000" baseline="0" dirty="0" err="1" smtClean="0"/>
                        <a:t>i+j+k</a:t>
                      </a:r>
                      <a:r>
                        <a:rPr lang="en-US" sz="1000" baseline="0" dirty="0" smtClean="0"/>
                        <a:t>;}();  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}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….</a:t>
                      </a:r>
                    </a:p>
                    <a:p>
                      <a:endParaRPr lang="en-US" sz="1000" baseline="0" dirty="0" smtClean="0"/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                                                                                   </a:t>
                      </a:r>
                      <a:r>
                        <a:rPr lang="en-US" sz="10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Example 4</a:t>
                      </a:r>
                      <a:endParaRPr lang="en-US" sz="1000" b="1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baseline="0" dirty="0" smtClean="0"/>
                        <a:t>LE after optimization represented in GCCs intermediate form</a:t>
                      </a:r>
                    </a:p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aseline="0" dirty="0" err="1" smtClean="0"/>
                        <a:t>struct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l, 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get ()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</a:t>
                      </a:r>
                      <a:r>
                        <a:rPr lang="en-US" sz="1000" baseline="0" dirty="0" err="1" smtClean="0"/>
                        <a:t>struct</a:t>
                      </a:r>
                      <a:r>
                        <a:rPr lang="en-US" sz="1000" baseline="0" dirty="0" smtClean="0"/>
                        <a:t> __lambda0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&amp; __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; </a:t>
                      </a:r>
                      <a:r>
                        <a:rPr lang="en-US" sz="1000" i="1" baseline="0" dirty="0" smtClean="0">
                          <a:solidFill>
                            <a:schemeClr val="bg2"/>
                          </a:solidFill>
                          <a:latin typeface="Palatino Linotype" pitchFamily="18" charset="0"/>
                        </a:rPr>
                        <a:t>//data member corresponding to capture ‘</a:t>
                      </a:r>
                      <a:r>
                        <a:rPr lang="en-US" sz="1000" i="1" baseline="0" dirty="0" err="1" smtClean="0">
                          <a:solidFill>
                            <a:schemeClr val="bg2"/>
                          </a:solidFill>
                          <a:latin typeface="Palatino Linotype" pitchFamily="18" charset="0"/>
                        </a:rPr>
                        <a:t>i</a:t>
                      </a:r>
                      <a:r>
                        <a:rPr lang="en-US" sz="1000" i="1" baseline="0" dirty="0" smtClean="0">
                          <a:solidFill>
                            <a:schemeClr val="bg2"/>
                          </a:solidFill>
                          <a:latin typeface="Palatino Linotype" pitchFamily="18" charset="0"/>
                        </a:rPr>
                        <a:t>’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__j;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k;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operator() {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 =…; return </a:t>
                      </a:r>
                      <a:r>
                        <a:rPr lang="en-US" sz="1000" baseline="0" dirty="0" err="1" smtClean="0"/>
                        <a:t>i+j+k</a:t>
                      </a:r>
                      <a:r>
                        <a:rPr lang="en-US" sz="1000" baseline="0" dirty="0" smtClean="0"/>
                        <a:t>;}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   };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__lambda0 lam;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</a:t>
                      </a:r>
                      <a:r>
                        <a:rPr lang="en-US" sz="1000" baseline="0" dirty="0" err="1" smtClean="0"/>
                        <a:t>lam.__i</a:t>
                      </a:r>
                      <a:r>
                        <a:rPr lang="en-US" sz="1000" baseline="0" dirty="0" smtClean="0"/>
                        <a:t> = &amp;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;  </a:t>
                      </a:r>
                      <a:r>
                        <a:rPr lang="en-US" sz="1000" i="1" baseline="0" dirty="0" smtClean="0">
                          <a:solidFill>
                            <a:schemeClr val="bg2"/>
                          </a:solidFill>
                          <a:latin typeface="Palatino Linotype" pitchFamily="18" charset="0"/>
                        </a:rPr>
                        <a:t>//initialize member to capture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</a:t>
                      </a:r>
                      <a:r>
                        <a:rPr lang="en-US" sz="1000" baseline="0" dirty="0" err="1" smtClean="0"/>
                        <a:t>lam.__j</a:t>
                      </a:r>
                      <a:r>
                        <a:rPr lang="en-US" sz="1000" baseline="0" dirty="0" smtClean="0"/>
                        <a:t> = j;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</a:t>
                      </a:r>
                      <a:r>
                        <a:rPr lang="en-US" sz="1000" baseline="0" dirty="0" err="1" smtClean="0"/>
                        <a:t>lam.k</a:t>
                      </a:r>
                      <a:r>
                        <a:rPr lang="en-US" sz="1000" baseline="0" dirty="0" smtClean="0"/>
                        <a:t>    = k;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 lam();  </a:t>
                      </a:r>
                      <a:r>
                        <a:rPr lang="en-US" sz="1000" i="1" baseline="0" dirty="0" smtClean="0">
                          <a:solidFill>
                            <a:schemeClr val="bg2"/>
                          </a:solidFill>
                          <a:latin typeface="Palatino Linotype" pitchFamily="18" charset="0"/>
                        </a:rPr>
                        <a:t>//operator call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}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….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Efficiency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 all variables of an LE are captured by copy, it can be transformed to use default-capture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b="1" i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r>
              <a:rPr lang="en-US" b="1" i="1" dirty="0" smtClean="0">
                <a:solidFill>
                  <a:schemeClr val="bg1"/>
                </a:solidFill>
                <a:latin typeface="Palatino Linotype" pitchFamily="18" charset="0"/>
              </a:rPr>
              <a:t>The size of the closure gets reduced  to 12bytes (from 16bytes assuming </a:t>
            </a:r>
            <a:r>
              <a:rPr lang="en-US" b="1" i="1" dirty="0" err="1" smtClean="0">
                <a:solidFill>
                  <a:schemeClr val="bg1"/>
                </a:solidFill>
                <a:latin typeface="Palatino Linotype" pitchFamily="18" charset="0"/>
              </a:rPr>
              <a:t>int</a:t>
            </a:r>
            <a:r>
              <a:rPr lang="en-US" b="1" i="1" dirty="0" smtClean="0">
                <a:solidFill>
                  <a:schemeClr val="bg1"/>
                </a:solidFill>
                <a:latin typeface="Palatino Linotype" pitchFamily="18" charset="0"/>
              </a:rPr>
              <a:t> to be 4bytes long)  and number of assignment operations </a:t>
            </a:r>
            <a:r>
              <a:rPr lang="en-US" b="1" i="1" dirty="0" smtClean="0">
                <a:solidFill>
                  <a:schemeClr val="bg1"/>
                </a:solidFill>
                <a:latin typeface="Palatino Linotype" pitchFamily="18" charset="0"/>
              </a:rPr>
              <a:t>gets </a:t>
            </a:r>
            <a:r>
              <a:rPr lang="en-US" b="1" i="1" dirty="0" smtClean="0">
                <a:solidFill>
                  <a:schemeClr val="bg1"/>
                </a:solidFill>
                <a:latin typeface="Palatino Linotype" pitchFamily="18" charset="0"/>
              </a:rPr>
              <a:t>reduced to 3 (from 4)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708" y="1669811"/>
          <a:ext cx="6950616" cy="1487457"/>
        </p:xfrm>
        <a:graphic>
          <a:graphicData uri="http://schemas.openxmlformats.org/drawingml/2006/table">
            <a:tbl>
              <a:tblPr bandCol="1">
                <a:tableStyleId>{8EC20E35-A176-4012-BC5E-935CFFF8708E}</a:tableStyleId>
              </a:tblPr>
              <a:tblGrid>
                <a:gridCol w="3475308"/>
                <a:gridCol w="3475308"/>
              </a:tblGrid>
              <a:tr h="121365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baseline="0" dirty="0" smtClean="0"/>
                        <a:t>LE before optimization</a:t>
                      </a:r>
                    </a:p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void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()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l, 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m = [</a:t>
                      </a:r>
                      <a:r>
                        <a:rPr lang="en-US" sz="1000" baseline="0" dirty="0" err="1" smtClean="0"/>
                        <a:t>i,j,k,l</a:t>
                      </a:r>
                      <a:r>
                        <a:rPr lang="en-US" sz="1000" baseline="0" dirty="0" smtClean="0"/>
                        <a:t>] () -&gt;mutable {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 =…; return </a:t>
                      </a:r>
                      <a:r>
                        <a:rPr lang="en-US" sz="1000" baseline="0" dirty="0" err="1" smtClean="0"/>
                        <a:t>i+j+k</a:t>
                      </a:r>
                      <a:r>
                        <a:rPr lang="en-US" sz="1000" baseline="0" dirty="0" smtClean="0"/>
                        <a:t>;}();  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….</a:t>
                      </a:r>
                    </a:p>
                    <a:p>
                      <a:endParaRPr lang="en-US" sz="1000" b="0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1" baseline="0" dirty="0" smtClean="0"/>
                        <a:t>LE after optimization</a:t>
                      </a:r>
                    </a:p>
                    <a:p>
                      <a:pPr>
                        <a:buNone/>
                      </a:pPr>
                      <a:endParaRPr lang="en-US" sz="1000" baseline="0" dirty="0" smtClean="0"/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void </a:t>
                      </a:r>
                      <a:r>
                        <a:rPr lang="en-US" sz="1000" baseline="0" dirty="0" err="1" smtClean="0"/>
                        <a:t>foo</a:t>
                      </a:r>
                      <a:r>
                        <a:rPr lang="en-US" sz="1000" baseline="0" dirty="0" smtClean="0"/>
                        <a:t>() {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, j, k, l, m;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m = [=] () -&gt;mutable { </a:t>
                      </a:r>
                      <a:r>
                        <a:rPr lang="en-US" sz="1000" baseline="0" dirty="0" err="1" smtClean="0"/>
                        <a:t>i</a:t>
                      </a:r>
                      <a:r>
                        <a:rPr lang="en-US" sz="1000" baseline="0" dirty="0" smtClean="0"/>
                        <a:t> =…; return </a:t>
                      </a:r>
                      <a:r>
                        <a:rPr lang="en-US" sz="1000" baseline="0" dirty="0" err="1" smtClean="0"/>
                        <a:t>i+j+k</a:t>
                      </a:r>
                      <a:r>
                        <a:rPr lang="en-US" sz="1000" baseline="0" dirty="0" smtClean="0"/>
                        <a:t>;}();  </a:t>
                      </a:r>
                    </a:p>
                    <a:p>
                      <a:pPr>
                        <a:buNone/>
                      </a:pPr>
                      <a:r>
                        <a:rPr lang="en-US" sz="1000" baseline="0" dirty="0" smtClean="0"/>
                        <a:t>         ….</a:t>
                      </a:r>
                    </a:p>
                    <a:p>
                      <a:endParaRPr lang="en-US" sz="1000" b="0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273804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latin typeface="Arial" pitchFamily="34" charset="0"/>
                        </a:rPr>
                        <a:t>                                                                Example 3</a:t>
                      </a:r>
                      <a:endParaRPr lang="en-US" sz="1000" b="1" i="0" baseline="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i="0" baseline="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Origin of Lambda </a:t>
            </a:r>
          </a:p>
          <a:p>
            <a:r>
              <a:rPr lang="en-US" dirty="0" smtClean="0"/>
              <a:t>Why Lambda – function pointers, </a:t>
            </a:r>
            <a:r>
              <a:rPr lang="en-US" dirty="0" err="1" smtClean="0"/>
              <a:t>functors</a:t>
            </a:r>
            <a:r>
              <a:rPr lang="en-US" dirty="0" smtClean="0"/>
              <a:t>, lambda</a:t>
            </a:r>
          </a:p>
          <a:p>
            <a:r>
              <a:rPr lang="en-US" dirty="0" smtClean="0"/>
              <a:t>Translating Lambda – in OPEN64</a:t>
            </a:r>
          </a:p>
          <a:p>
            <a:r>
              <a:rPr lang="en-US" dirty="0" smtClean="0"/>
              <a:t>Efficiency considerations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Lambda expression </a:t>
            </a:r>
            <a:r>
              <a:rPr lang="en-US" dirty="0" smtClean="0"/>
              <a:t>provides a</a:t>
            </a:r>
            <a:r>
              <a:rPr lang="en-US" dirty="0" smtClean="0"/>
              <a:t> </a:t>
            </a:r>
            <a:r>
              <a:rPr lang="en-US" dirty="0" smtClean="0"/>
              <a:t>concise and powerful form of expression </a:t>
            </a:r>
          </a:p>
          <a:p>
            <a:r>
              <a:rPr lang="en-US" dirty="0" smtClean="0"/>
              <a:t>Idiomatic use – STL, small function</a:t>
            </a:r>
          </a:p>
          <a:p>
            <a:r>
              <a:rPr lang="en-US" dirty="0" smtClean="0"/>
              <a:t>Implementation via function </a:t>
            </a:r>
            <a:r>
              <a:rPr lang="en-US" dirty="0" smtClean="0"/>
              <a:t>object </a:t>
            </a:r>
            <a:endParaRPr lang="en-US" dirty="0" smtClean="0"/>
          </a:p>
          <a:p>
            <a:r>
              <a:rPr lang="en-US" dirty="0" smtClean="0"/>
              <a:t>Implementation can be </a:t>
            </a:r>
            <a:r>
              <a:rPr lang="en-US" smtClean="0"/>
              <a:t>optimized further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1000" b="1" smtClean="0"/>
              <a:t>Trademark Attribution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000" smtClean="0"/>
              <a:t>AMD, the AMD Arrow logo and combinations thereof are trademarks of Advanced Micro Devices, Inc. in the United States and/or other jurisdictions. Other names used in this presentation are for identification purposes only and may be trademarks of their respective owners.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000" smtClean="0"/>
              <a:t>©2011 Advanced Micro Devices, Inc. All rights reserved.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C++11 Lambda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4654" y="711025"/>
          <a:ext cx="7086600" cy="1493520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1371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primary--expression: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literal | this | (expression) |id-expression | </a:t>
                      </a:r>
                      <a:r>
                        <a:rPr lang="en-US" sz="1100" b="1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lambda-expression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1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lambda-expression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lambda-introducer lambda-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declarator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compound-statement 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lambda-introducer: 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[ lambda-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capture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r>
                        <a:rPr lang="en-US" sz="1100" i="1" baseline="-2500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i="1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]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4149" y="2336488"/>
          <a:ext cx="7143750" cy="1259840"/>
        </p:xfrm>
        <a:graphic>
          <a:graphicData uri="http://schemas.openxmlformats.org/drawingml/2006/table">
            <a:tbl>
              <a:tblPr/>
              <a:tblGrid>
                <a:gridCol w="7143750"/>
              </a:tblGrid>
              <a:tr h="12573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lambda-capture: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capture-default |  capture-list |    capture-default, capture-list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capture-default :  &amp; |  =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capture-list: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capture | capture-list , capture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capture: identifier | &amp; identifier | this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fld id="{6E067633-456D-4DD4-8CC6-F519F78F8BD6}" type="datetime1">
              <a:rPr lang="en-US" smtClean="0"/>
              <a:pPr/>
              <a:t>6/15/2012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22</a:t>
            </a:fld>
            <a:endParaRPr kumimoji="0"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77184" y="3657600"/>
          <a:ext cx="7139763" cy="1137684"/>
        </p:xfrm>
        <a:graphic>
          <a:graphicData uri="http://schemas.openxmlformats.org/drawingml/2006/table">
            <a:tbl>
              <a:tblPr/>
              <a:tblGrid>
                <a:gridCol w="7139763"/>
              </a:tblGrid>
              <a:tr h="113768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lambda-declarator: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(parameter-declaration-clause) attribute-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specifier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mutable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exception-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specification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trailing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-return-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type</a:t>
                      </a:r>
                      <a:r>
                        <a:rPr lang="en-US" sz="1100" i="1" baseline="-2500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opt</a:t>
                      </a:r>
                      <a:endParaRPr lang="en-US" sz="11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 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For e.g.,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1200" dirty="0" smtClean="0"/>
              <a:t>The following table compares the size and operations for efficient and inefficient implementations</a:t>
            </a:r>
          </a:p>
          <a:p>
            <a:endParaRPr lang="en-US" sz="1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0204" y="1109094"/>
          <a:ext cx="5187351" cy="1554480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5187351"/>
              </a:tblGrid>
              <a:tr h="1086845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 std::vector&lt;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&gt; </a:t>
                      </a:r>
                      <a:r>
                        <a:rPr lang="en-US" sz="1000" baseline="0" dirty="0" err="1" smtClean="0"/>
                        <a:t>myvector</a:t>
                      </a:r>
                      <a:r>
                        <a:rPr lang="en-US" sz="1000" baseline="0" dirty="0" smtClean="0"/>
                        <a:t>(10);</a:t>
                      </a:r>
                    </a:p>
                    <a:p>
                      <a:r>
                        <a:rPr lang="en-US" sz="1000" baseline="0" dirty="0" smtClean="0"/>
                        <a:t>  </a:t>
                      </a:r>
                      <a:r>
                        <a:rPr lang="en-US" sz="1000" baseline="0" dirty="0" err="1" smtClean="0"/>
                        <a:t>int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myarray</a:t>
                      </a:r>
                      <a:r>
                        <a:rPr lang="en-US" sz="1000" baseline="0" dirty="0" smtClean="0"/>
                        <a:t>[1000];</a:t>
                      </a:r>
                    </a:p>
                    <a:p>
                      <a:r>
                        <a:rPr lang="en-US" sz="1000" baseline="0" dirty="0" smtClean="0"/>
                        <a:t>  …      </a:t>
                      </a:r>
                    </a:p>
                    <a:p>
                      <a:r>
                        <a:rPr lang="en-US" sz="1000" baseline="0" dirty="0" smtClean="0"/>
                        <a:t>  auto lam = [</a:t>
                      </a:r>
                      <a:r>
                        <a:rPr lang="en-US" sz="1000" baseline="0" dirty="0" err="1" smtClean="0"/>
                        <a:t>myvector</a:t>
                      </a:r>
                      <a:r>
                        <a:rPr lang="en-US" sz="1000" baseline="0" dirty="0" smtClean="0"/>
                        <a:t>, </a:t>
                      </a:r>
                      <a:r>
                        <a:rPr lang="en-US" sz="1000" baseline="0" dirty="0" err="1" smtClean="0"/>
                        <a:t>myarray</a:t>
                      </a:r>
                      <a:r>
                        <a:rPr lang="en-US" sz="1000" baseline="0" dirty="0" smtClean="0"/>
                        <a:t>]() { </a:t>
                      </a:r>
                    </a:p>
                    <a:p>
                      <a:r>
                        <a:rPr lang="en-US" sz="1000" baseline="0" dirty="0" smtClean="0"/>
                        <a:t>                           if(</a:t>
                      </a:r>
                      <a:r>
                        <a:rPr lang="en-US" sz="1000" baseline="0" dirty="0" err="1" smtClean="0"/>
                        <a:t>myvector.size</a:t>
                      </a:r>
                      <a:r>
                        <a:rPr lang="en-US" sz="1000" baseline="0" dirty="0" smtClean="0"/>
                        <a:t>() ==0) return 0;</a:t>
                      </a:r>
                    </a:p>
                    <a:p>
                      <a:r>
                        <a:rPr lang="en-US" sz="1000" baseline="0" dirty="0" smtClean="0"/>
                        <a:t>                           else …  //no use of </a:t>
                      </a:r>
                      <a:r>
                        <a:rPr lang="en-US" sz="1000" baseline="0" dirty="0" err="1" smtClean="0"/>
                        <a:t>myarray</a:t>
                      </a:r>
                      <a:endParaRPr lang="en-US" sz="1000" baseline="0" dirty="0" smtClean="0"/>
                    </a:p>
                    <a:p>
                      <a:r>
                        <a:rPr lang="en-US" sz="1000" baseline="0" dirty="0" smtClean="0"/>
                        <a:t>                     };      //end lambda</a:t>
                      </a:r>
                    </a:p>
                    <a:p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  <a:tr h="202204">
                <a:tc>
                  <a:txBody>
                    <a:bodyPr/>
                    <a:lstStyle/>
                    <a:p>
                      <a:r>
                        <a:rPr lang="en-US" sz="1000" b="1" baseline="0" dirty="0" smtClean="0"/>
                        <a:t>Example 1</a:t>
                      </a:r>
                      <a:r>
                        <a:rPr lang="en-US" sz="1000" baseline="0" dirty="0" smtClean="0"/>
                        <a:t>:  ‘</a:t>
                      </a:r>
                      <a:r>
                        <a:rPr lang="en-US" sz="1000" baseline="0" dirty="0" err="1" smtClean="0"/>
                        <a:t>myarray</a:t>
                      </a:r>
                      <a:r>
                        <a:rPr lang="en-US" sz="1000" baseline="0" dirty="0" smtClean="0"/>
                        <a:t>’ is not used in the compound statement of lambda</a:t>
                      </a:r>
                      <a:endParaRPr lang="en-US" sz="1000" b="0" i="1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9216" y="3464105"/>
          <a:ext cx="6096000" cy="1290320"/>
        </p:xfrm>
        <a:graphic>
          <a:graphicData uri="http://schemas.openxmlformats.org/drawingml/2006/table">
            <a:tbl>
              <a:tblPr firstRow="1" lastRow="1" bandRow="1">
                <a:tableStyleId>{2A488322-F2BA-4B5B-9748-0D474271808F}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Inefficient Implementation</a:t>
                      </a:r>
                      <a:endParaRPr lang="en-US" sz="1000" b="1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Efficient Implementation</a:t>
                      </a:r>
                      <a:endParaRPr lang="en-US" sz="1000" b="1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Closure size = 4040 bytes (minimum)</a:t>
                      </a:r>
                    </a:p>
                    <a:p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Closure size = 40bytes</a:t>
                      </a:r>
                    </a:p>
                    <a:p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Number of assignment operations = 1010</a:t>
                      </a:r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</a:rPr>
                        <a:t>Number of assignment operations = 10</a:t>
                      </a:r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 for the last three iterations of C++ language standardization  shown in “[year] standard” format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Biggest changes in C++11: Multithreading and usability enhancements. Lambda expression is a part of usability enhancement.</a:t>
            </a:r>
          </a:p>
          <a:p>
            <a:r>
              <a:rPr lang="en-US" dirty="0" smtClean="0"/>
              <a:t>Current version of Open64 (4.5.1) does not support lambda-expressions yet. It uses GCC 4.2 as front-end.</a:t>
            </a:r>
          </a:p>
          <a:p>
            <a:r>
              <a:rPr lang="en-US" dirty="0" smtClean="0"/>
              <a:t>GCC 4.5 </a:t>
            </a:r>
            <a:r>
              <a:rPr lang="en-US" baseline="30000" dirty="0" smtClean="0"/>
              <a:t>[4]</a:t>
            </a:r>
            <a:r>
              <a:rPr lang="en-US" dirty="0" smtClean="0"/>
              <a:t> has experimental support for lambda expressions </a:t>
            </a:r>
            <a:r>
              <a:rPr lang="en-US" baseline="30000" dirty="0" smtClean="0"/>
              <a:t>[3] </a:t>
            </a:r>
            <a:r>
              <a:rPr lang="en-US" dirty="0" smtClean="0"/>
              <a:t>which is complete as per N2927 </a:t>
            </a:r>
            <a:r>
              <a:rPr lang="en-US" baseline="30000" dirty="0" smtClean="0"/>
              <a:t>[2]</a:t>
            </a:r>
            <a:r>
              <a:rPr lang="en-US" dirty="0" smtClean="0"/>
              <a:t>. State of the implementation is as follows:</a:t>
            </a:r>
          </a:p>
          <a:p>
            <a:pPr marL="630237" lvl="1" indent="-400050">
              <a:buFont typeface="+mj-lt"/>
              <a:buAutoNum type="romanLcPeriod"/>
            </a:pPr>
            <a:r>
              <a:rPr lang="en-US" dirty="0" smtClean="0"/>
              <a:t>Complete support for parsing and building closure type of a lambda expression</a:t>
            </a:r>
          </a:p>
          <a:p>
            <a:pPr marL="630237" lvl="1" indent="-400050">
              <a:buFont typeface="+mj-lt"/>
              <a:buAutoNum type="romanLcPeriod"/>
            </a:pPr>
            <a:r>
              <a:rPr lang="en-US" dirty="0" smtClean="0"/>
              <a:t>Return type deduction</a:t>
            </a:r>
          </a:p>
          <a:p>
            <a:pPr marL="630237" lvl="1" indent="-400050">
              <a:buFont typeface="+mj-lt"/>
              <a:buAutoNum type="romanLcPeriod"/>
            </a:pPr>
            <a:r>
              <a:rPr lang="en-US" dirty="0" smtClean="0"/>
              <a:t>Support for synthesized move constructor that will be used only lambda closures</a:t>
            </a:r>
          </a:p>
          <a:p>
            <a:pPr marL="630237" lvl="1" indent="-400050">
              <a:buFont typeface="+mj-lt"/>
              <a:buAutoNum type="romanLcPeriod"/>
            </a:pPr>
            <a:r>
              <a:rPr lang="en-US" dirty="0" smtClean="0"/>
              <a:t>Support for capture for all types including arrays</a:t>
            </a:r>
          </a:p>
          <a:p>
            <a:r>
              <a:rPr lang="en-US" dirty="0" smtClean="0"/>
              <a:t>However </a:t>
            </a:r>
            <a:r>
              <a:rPr lang="en-US" dirty="0" err="1" smtClean="0"/>
              <a:t>gcc</a:t>
            </a:r>
            <a:r>
              <a:rPr lang="en-US" dirty="0" smtClean="0"/>
              <a:t> creates non-static data members for all explicitly captured variables leading to large closures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97457" y="1173192"/>
          <a:ext cx="6096000" cy="370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Translating Lambda Expression in OPEN64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23" y="564168"/>
            <a:ext cx="8503920" cy="3175319"/>
          </a:xfrm>
        </p:spPr>
        <p:txBody>
          <a:bodyPr/>
          <a:lstStyle/>
          <a:p>
            <a:r>
              <a:rPr lang="en-US" sz="1200" dirty="0" smtClean="0"/>
              <a:t>We now present a strategy to support lambda expression followed by approaches to optimize it.</a:t>
            </a:r>
          </a:p>
          <a:p>
            <a:r>
              <a:rPr lang="en-US" sz="1200" dirty="0" smtClean="0"/>
              <a:t>The following table shows how compiler transforms each lambda expression.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r>
              <a:rPr lang="en-US" sz="1200" dirty="0" smtClean="0">
                <a:solidFill>
                  <a:schemeClr val="bg1"/>
                </a:solidFill>
              </a:rPr>
              <a:t>The closure type is declared in the smallest  block/class/namespace scope that contains the LE.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The closure object is built by overloading the function call operator. </a:t>
            </a:r>
            <a:endParaRPr lang="en-US" sz="1200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0249" y="996286"/>
          <a:ext cx="7915701" cy="2647666"/>
        </p:xfrm>
        <a:graphic>
          <a:graphicData uri="http://schemas.openxmlformats.org/drawingml/2006/table">
            <a:tbl>
              <a:tblPr bandCol="1">
                <a:tableStyleId>{8EC20E35-A176-4012-BC5E-935CFFF8708E}</a:tableStyleId>
              </a:tblPr>
              <a:tblGrid>
                <a:gridCol w="3412659"/>
                <a:gridCol w="4503042"/>
              </a:tblGrid>
              <a:tr h="2647666"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latin typeface="Arial" pitchFamily="34" charset="0"/>
                        </a:rPr>
                        <a:t>Original code</a:t>
                      </a:r>
                    </a:p>
                    <a:p>
                      <a:endParaRPr lang="en-US" sz="1000" b="0" i="0" baseline="0" dirty="0" smtClean="0"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sum = …</a:t>
                      </a:r>
                    </a:p>
                    <a:p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for_each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(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vec.begin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(),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vec.end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(), [&amp;sum](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int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){sum+=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;});</a:t>
                      </a:r>
                      <a:endParaRPr lang="en-US" sz="1000" b="0" i="0" baseline="0" dirty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0" baseline="0" dirty="0" smtClean="0">
                          <a:latin typeface="Arial" pitchFamily="34" charset="0"/>
                        </a:rPr>
                        <a:t>Internal transformation by Compiler</a:t>
                      </a:r>
                    </a:p>
                    <a:p>
                      <a:endParaRPr lang="en-US" sz="1000" b="0" i="0" baseline="0" dirty="0" smtClean="0"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sum= …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class  __lambda  {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     public: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        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int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__sum ;</a:t>
                      </a:r>
                    </a:p>
                    <a:p>
                      <a:endParaRPr lang="en-US" sz="1000" b="0" i="0" baseline="0" dirty="0" smtClean="0">
                        <a:solidFill>
                          <a:schemeClr val="bg2"/>
                        </a:solidFill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</a:rPr>
                        <a:t>         //function call overloading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    </a:t>
                      </a:r>
                      <a:r>
                        <a:rPr lang="en-US" sz="1000" b="0" i="0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</a:rPr>
                        <a:t>    </a:t>
                      </a:r>
                      <a:r>
                        <a:rPr lang="en-US" sz="1000" b="0" i="0" baseline="0" dirty="0" smtClean="0">
                          <a:solidFill>
                            <a:schemeClr val="accent1"/>
                          </a:solidFill>
                          <a:latin typeface="Arial" pitchFamily="34" charset="0"/>
                        </a:rPr>
                        <a:t> inline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int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operator()(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int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)  </a:t>
                      </a:r>
                      <a:r>
                        <a:rPr lang="en-US" sz="1000" b="0" i="0" baseline="0" dirty="0" smtClean="0">
                          <a:solidFill>
                            <a:schemeClr val="accent1"/>
                          </a:solidFill>
                          <a:latin typeface="Arial" pitchFamily="34" charset="0"/>
                        </a:rPr>
                        <a:t>const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{ __sum +=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i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;  return __sum} 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};</a:t>
                      </a:r>
                    </a:p>
                    <a:p>
                      <a:endParaRPr lang="en-US" sz="1000" b="0" i="0" baseline="0" dirty="0" smtClean="0">
                        <a:latin typeface="Arial" pitchFamily="34" charset="0"/>
                      </a:endParaRP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__lambda 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mylam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;</a:t>
                      </a:r>
                    </a:p>
                    <a:p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mylam.__sum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= sum;</a:t>
                      </a:r>
                    </a:p>
                    <a:p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for_each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 (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vec.begin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(),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vec.end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(), </a:t>
                      </a:r>
                      <a:r>
                        <a:rPr lang="en-US" sz="1000" b="0" i="0" baseline="0" dirty="0" err="1" smtClean="0">
                          <a:latin typeface="Arial" pitchFamily="34" charset="0"/>
                        </a:rPr>
                        <a:t>mylam</a:t>
                      </a:r>
                      <a:r>
                        <a:rPr lang="en-US" sz="1000" b="0" i="0" baseline="0" dirty="0" smtClean="0">
                          <a:latin typeface="Arial" pitchFamily="34" charset="0"/>
                        </a:rPr>
                        <a:t>);</a:t>
                      </a:r>
                    </a:p>
                    <a:p>
                      <a:r>
                        <a:rPr lang="en-US" sz="1000" b="0" i="0" baseline="0" dirty="0" smtClean="0">
                          <a:latin typeface="Arial" pitchFamily="34" charset="0"/>
                        </a:rPr>
                        <a:t>…</a:t>
                      </a:r>
                      <a:endParaRPr lang="en-US" sz="1000" b="0" i="0" baseline="0" dirty="0" smtClean="0">
                        <a:solidFill>
                          <a:schemeClr val="bg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822960"/>
            <a:ext cx="8503920" cy="391294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existing implementation in GCC is taken as reference and optimizations are built on it. Each stage of compilation is described very briefly:</a:t>
            </a:r>
          </a:p>
          <a:p>
            <a:r>
              <a:rPr lang="en-US" b="1" dirty="0" smtClean="0"/>
              <a:t>Front-End: 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The  lambda-introducer token ‘[‘ triggers the lambda parsing. All explicit captures will be added to capture list and their capture type  (reference/copy) is recorded.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For a default capture, id-expressions used in the compound statements are verified for the reaching scope and then are added to capture list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An unnamed (internal name generated), non-aggregate class is declared within the smallest scope containing LE.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For each variable in the capture list a corresponding non-static data member is declared and initialized with the value of capture.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LE’s compound statement yields the function body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i="1" dirty="0" smtClean="0">
                <a:latin typeface="Palatino Linotype" pitchFamily="18" charset="0"/>
              </a:rPr>
              <a:t>Apply optimizations to reduce size of closure (described in earlier slides) by traversing the capture list.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The class is now lowered and is represented as structure in GCCs intermediate form</a:t>
            </a:r>
          </a:p>
          <a:p>
            <a:pPr marL="573087" lvl="1" indent="-342900">
              <a:buFont typeface="+mj-lt"/>
              <a:buAutoNum type="arabicPeriod"/>
            </a:pPr>
            <a:r>
              <a:rPr lang="en-US" dirty="0" smtClean="0"/>
              <a:t>Dump the intermediate form (AST) to spin file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Efficiency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4" y="822325"/>
            <a:ext cx="8589409" cy="3781573"/>
          </a:xfrm>
        </p:spPr>
        <p:txBody>
          <a:bodyPr/>
          <a:lstStyle/>
          <a:p>
            <a:r>
              <a:rPr lang="en-US" dirty="0" smtClean="0"/>
              <a:t>Closure size : optimize size of closure when input capture set is too large</a:t>
            </a:r>
          </a:p>
          <a:p>
            <a:endParaRPr lang="en-US" dirty="0" smtClean="0"/>
          </a:p>
          <a:p>
            <a:r>
              <a:rPr lang="en-US" dirty="0" smtClean="0"/>
              <a:t>E.g., </a:t>
            </a:r>
          </a:p>
          <a:p>
            <a:pPr marL="1371600">
              <a:buNone/>
            </a:pPr>
            <a:r>
              <a:rPr lang="en-US" dirty="0" smtClean="0"/>
              <a:t> </a:t>
            </a:r>
            <a:r>
              <a:rPr lang="en-US" sz="1200" i="1" dirty="0" smtClean="0"/>
              <a:t>std::vector&lt;</a:t>
            </a:r>
            <a:r>
              <a:rPr lang="en-US" sz="1200" i="1" dirty="0" err="1" smtClean="0"/>
              <a:t>int</a:t>
            </a:r>
            <a:r>
              <a:rPr lang="en-US" sz="1200" i="1" dirty="0" smtClean="0"/>
              <a:t>&gt; </a:t>
            </a:r>
            <a:r>
              <a:rPr lang="en-US" sz="1200" i="1" dirty="0" err="1" smtClean="0"/>
              <a:t>myvector</a:t>
            </a:r>
            <a:r>
              <a:rPr lang="en-US" sz="1200" i="1" dirty="0" smtClean="0"/>
              <a:t>(10);</a:t>
            </a:r>
          </a:p>
          <a:p>
            <a:pPr marL="1371600">
              <a:buNone/>
            </a:pPr>
            <a:r>
              <a:rPr lang="en-US" sz="1200" i="1" dirty="0" smtClean="0"/>
              <a:t> </a:t>
            </a:r>
            <a:r>
              <a:rPr lang="en-US" sz="1200" i="1" dirty="0" err="1" smtClean="0"/>
              <a:t>int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myarray</a:t>
            </a:r>
            <a:r>
              <a:rPr lang="en-US" sz="1200" i="1" dirty="0" smtClean="0"/>
              <a:t>[1000];</a:t>
            </a:r>
          </a:p>
          <a:p>
            <a:pPr marL="1371600">
              <a:buNone/>
            </a:pPr>
            <a:r>
              <a:rPr lang="en-US" sz="1200" i="1" dirty="0" smtClean="0"/>
              <a:t> auto lam = [</a:t>
            </a:r>
            <a:r>
              <a:rPr lang="en-US" sz="1200" i="1" dirty="0" err="1" smtClean="0"/>
              <a:t>myvector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myarray</a:t>
            </a:r>
            <a:r>
              <a:rPr lang="en-US" sz="1200" i="1" dirty="0" smtClean="0"/>
              <a:t>]() { </a:t>
            </a:r>
          </a:p>
          <a:p>
            <a:pPr marL="1371600">
              <a:buNone/>
            </a:pPr>
            <a:r>
              <a:rPr lang="en-US" sz="1200" i="1" dirty="0" smtClean="0"/>
              <a:t>                            if(</a:t>
            </a:r>
            <a:r>
              <a:rPr lang="en-US" sz="1200" i="1" dirty="0" err="1" smtClean="0"/>
              <a:t>myvector.size</a:t>
            </a:r>
            <a:r>
              <a:rPr lang="en-US" sz="1200" i="1" dirty="0" smtClean="0"/>
              <a:t>() ==0) return 0;</a:t>
            </a:r>
          </a:p>
          <a:p>
            <a:pPr marL="1371600">
              <a:buNone/>
            </a:pPr>
            <a:r>
              <a:rPr lang="en-US" sz="1200" i="1" dirty="0" smtClean="0"/>
              <a:t>                            else …  //no use of </a:t>
            </a:r>
            <a:r>
              <a:rPr lang="en-US" sz="1200" i="1" dirty="0" err="1" smtClean="0"/>
              <a:t>myarray</a:t>
            </a:r>
            <a:endParaRPr lang="en-US" sz="1200" i="1" dirty="0" smtClean="0"/>
          </a:p>
          <a:p>
            <a:pPr marL="1371600">
              <a:buNone/>
            </a:pPr>
            <a:r>
              <a:rPr lang="en-US" sz="1200" i="1" dirty="0" smtClean="0"/>
              <a:t>                     };      //end lambda</a:t>
            </a:r>
          </a:p>
          <a:p>
            <a:endParaRPr lang="en-US" dirty="0" smtClean="0"/>
          </a:p>
          <a:p>
            <a:r>
              <a:rPr lang="en-US" dirty="0" smtClean="0"/>
              <a:t>In the above example, ‘</a:t>
            </a:r>
            <a:r>
              <a:rPr lang="en-US" dirty="0" err="1" smtClean="0"/>
              <a:t>myarray</a:t>
            </a:r>
            <a:r>
              <a:rPr lang="en-US" dirty="0" smtClean="0"/>
              <a:t>’ is not used in the compound statement of lambda</a:t>
            </a:r>
          </a:p>
          <a:p>
            <a:r>
              <a:rPr lang="en-US" i="1" dirty="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Inefficient implementation leads to a closure size of 4040 bytes and 1010 additional assignment operations required to initialize captured set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Lambda?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of Definite Integral</a:t>
            </a:r>
          </a:p>
          <a:p>
            <a:pPr lvl="1"/>
            <a:r>
              <a:rPr lang="en-US" dirty="0" smtClean="0"/>
              <a:t>C Solution using function pointers</a:t>
            </a:r>
          </a:p>
          <a:p>
            <a:r>
              <a:rPr lang="en-US" dirty="0" smtClean="0"/>
              <a:t>Limitation : Function defined separately from the context in which it is used. Rely on using </a:t>
            </a:r>
            <a:r>
              <a:rPr lang="en-US" dirty="0" err="1" smtClean="0"/>
              <a:t>globals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fld id="{7A8FB297-B09F-48FA-93E1-DF2EDA168560}" type="datetime1">
              <a:rPr lang="en-US" smtClean="0"/>
              <a:pPr/>
              <a:t>6/15/2012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837" y="1637768"/>
          <a:ext cx="6934200" cy="298704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public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double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u,v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 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operator( )(double x){ return u/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x+v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integrate( double a, double b,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f){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double sum =0,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(b-a)/N;  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for(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0 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&lt; N;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++ ) sum += f(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a+i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;…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return sum;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main( ){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f_inv_x.u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… 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f_inv_x.v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…;   double a=… b =…;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double t = integrate (a, b,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); …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C++11 standard</a:t>
            </a:r>
          </a:p>
          <a:p>
            <a:r>
              <a:rPr lang="en-US" dirty="0" smtClean="0"/>
              <a:t>Guidelines followed </a:t>
            </a:r>
          </a:p>
          <a:p>
            <a:pPr lvl="1"/>
            <a:r>
              <a:rPr lang="en-US" dirty="0" smtClean="0"/>
              <a:t>Prefer new features through library</a:t>
            </a:r>
          </a:p>
          <a:p>
            <a:pPr lvl="1"/>
            <a:r>
              <a:rPr lang="en-US" dirty="0" smtClean="0"/>
              <a:t>Prefer changes that can evolve programming technique</a:t>
            </a:r>
          </a:p>
          <a:p>
            <a:r>
              <a:rPr lang="en-US" dirty="0" smtClean="0"/>
              <a:t>Core language  &amp; C++ standard library extensions </a:t>
            </a:r>
          </a:p>
          <a:p>
            <a:pPr lvl="1"/>
            <a:r>
              <a:rPr lang="en-US" dirty="0" smtClean="0"/>
              <a:t>Lambda Expression </a:t>
            </a:r>
          </a:p>
          <a:p>
            <a:r>
              <a:rPr lang="en-US" dirty="0" smtClean="0"/>
              <a:t>What Lambda? Why Lambda? How Lambda?  The rest of this presentation</a:t>
            </a:r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 bwMode="auto">
          <a:xfrm>
            <a:off x="2374710" y="2183642"/>
            <a:ext cx="873457" cy="436727"/>
          </a:xfrm>
          <a:prstGeom prst="irregularSeal2">
            <a:avLst/>
          </a:prstGeom>
          <a:solidFill>
            <a:schemeClr val="bg2"/>
          </a:solidFill>
          <a:ln w="25400" algn="ctr">
            <a:noFill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228600" tIns="45714" rIns="228600" bIns="45714" rtlCol="0" anchor="ctr"/>
          <a:lstStyle/>
          <a:p>
            <a:pPr marL="1588" indent="-1588" algn="ctr" defTabSz="913183"/>
            <a:endParaRPr lang="en-US" sz="1200" b="1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0245" y="2251880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</a:rPr>
              <a:t>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Alonzo Church </a:t>
            </a:r>
            <a:r>
              <a:rPr lang="en-US" dirty="0" smtClean="0">
                <a:sym typeface="Symbol"/>
              </a:rPr>
              <a:t>-Calculus [Notion of function OR set]</a:t>
            </a:r>
          </a:p>
          <a:p>
            <a:r>
              <a:rPr lang="en-US" dirty="0" smtClean="0">
                <a:sym typeface="Symbol"/>
              </a:rPr>
              <a:t>Passing functions as arguments to higher order functions</a:t>
            </a:r>
          </a:p>
          <a:p>
            <a:pPr lvl="1"/>
            <a:r>
              <a:rPr lang="en-US" dirty="0" smtClean="0">
                <a:sym typeface="Symbol"/>
              </a:rPr>
              <a:t>Why? Do complicated stuff concisely</a:t>
            </a:r>
          </a:p>
          <a:p>
            <a:r>
              <a:rPr lang="en-US" dirty="0" smtClean="0">
                <a:sym typeface="Symbol"/>
              </a:rPr>
              <a:t>Higher Order Function, Operators and First Class Function</a:t>
            </a:r>
          </a:p>
          <a:p>
            <a:r>
              <a:rPr lang="en-US" dirty="0" smtClean="0">
                <a:sym typeface="Symbol"/>
              </a:rPr>
              <a:t>Lambda Expression and Anonymous functions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/>
              <a:t>LISP 1958</a:t>
            </a:r>
          </a:p>
          <a:p>
            <a:r>
              <a:rPr lang="en-US" dirty="0" smtClean="0"/>
              <a:t>Function Languages - Haskell, Scheme, ML</a:t>
            </a:r>
          </a:p>
          <a:p>
            <a:r>
              <a:rPr lang="en-US" dirty="0" smtClean="0"/>
              <a:t>Object Oriented Languages – C#, Java, JavaScript, PHP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Lambda?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of Definite Integral</a:t>
            </a:r>
            <a:endParaRPr lang="en-US" dirty="0"/>
          </a:p>
        </p:txBody>
      </p:sp>
      <p:pic>
        <p:nvPicPr>
          <p:cNvPr id="1026" name="Picture 2" descr="MSP4681a0543c4b64b2fc9000032c2931169612d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1771650"/>
            <a:ext cx="647742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038600" y="2297907"/>
            <a:ext cx="990600" cy="616744"/>
            <a:chOff x="3016" y="9934"/>
            <a:chExt cx="959" cy="457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3016" y="9934"/>
              <a:ext cx="192" cy="4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215" y="10074"/>
              <a:ext cx="190" cy="3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405" y="10174"/>
              <a:ext cx="190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595" y="10224"/>
              <a:ext cx="190" cy="1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785" y="10254"/>
              <a:ext cx="190" cy="1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800600" y="3771900"/>
            <a:ext cx="13195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F(1) = 1</a:t>
            </a:r>
          </a:p>
          <a:p>
            <a:r>
              <a:rPr lang="en-US" dirty="0" smtClean="0"/>
              <a:t>F(2) = 1/4</a:t>
            </a:r>
          </a:p>
          <a:p>
            <a:r>
              <a:rPr lang="en-US" dirty="0" smtClean="0"/>
              <a:t>F(3) = 1/9</a:t>
            </a:r>
          </a:p>
          <a:p>
            <a:r>
              <a:rPr lang="en-US" dirty="0" smtClean="0"/>
              <a:t>F(4) = 1/16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Lambda?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of Definite Integral</a:t>
            </a:r>
          </a:p>
          <a:p>
            <a:pPr lvl="1"/>
            <a:r>
              <a:rPr lang="en-US" dirty="0" smtClean="0"/>
              <a:t>C Solution using function pointers</a:t>
            </a:r>
          </a:p>
          <a:p>
            <a:r>
              <a:rPr lang="en-US" dirty="0" smtClean="0"/>
              <a:t>Limitation : Function defined separately from the context in which it is used. Rely on using </a:t>
            </a:r>
            <a:r>
              <a:rPr lang="en-US" dirty="0" err="1" smtClean="0"/>
              <a:t>globals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05293" y="2077509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double integrate(double a, double b, double (*ptr2func)(double) 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; double sum =0,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dt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= (b-a)/N;     // N is number of  segments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for(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= 0;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&lt; N;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++ ) sum += ptr2func(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a+i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dt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 * </a:t>
            </a:r>
            <a:r>
              <a:rPr kumimoji="0" lang="en-US" sz="14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dt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return sum;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}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92889" y="3507415"/>
          <a:ext cx="6858000" cy="741680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6934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func_inverse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(double x ) {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return u/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x+v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4/17/2012.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C++11 Lambda Expression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Lambda?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of Definite Integral</a:t>
            </a:r>
          </a:p>
          <a:p>
            <a:pPr lvl="1"/>
            <a:r>
              <a:rPr lang="en-US" dirty="0" smtClean="0"/>
              <a:t>C++ Solution using function objects (</a:t>
            </a:r>
            <a:r>
              <a:rPr lang="en-US" dirty="0" err="1" smtClean="0"/>
              <a:t>functors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Limitation : syntactic overheads and …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1733356"/>
          <a:ext cx="6934200" cy="298704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2834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class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{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public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: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double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u,v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 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operator( )(double x){ return u/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x+v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}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integrate( double a, double b,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f){  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double sum =0,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(b-a)/N;    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for(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0 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&lt; N;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++ ) sum += f(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a+i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;…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return sum;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main( ){  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CFoo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f_inv_x.u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… 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f_inv_x.v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…;   double a=… b =…;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double t = integrate (a, b,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f_inv_x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); …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fld id="{734F0DF2-F23C-4B82-891C-8512CAE0B369}" type="datetime1">
              <a:rPr lang="en-US" smtClean="0"/>
              <a:pPr/>
              <a:t>6/15/2012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Lambda? C++11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fld id="{218F9B6B-A7FD-4CDF-8F78-76C916E8468C}" type="datetime1">
              <a:rPr lang="en-US" smtClean="0"/>
              <a:pPr/>
              <a:t>6/15/2012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73395" y="620232"/>
          <a:ext cx="7086600" cy="4114800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41148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template&lt;class F&gt;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integrate( double a, double b, F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 double sum =0,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(b-a)/N;  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for(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= 0 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&lt; N;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++ ) sum += f(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a+i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)*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return sum;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main( ){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u=3, v=4 ;       // u and v are local variables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en-US" sz="1200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a = ..., b = … ;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     double t = integrate (a, b,  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US" sz="1200" b="1" i="1" baseline="0" dirty="0" err="1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u,v</a:t>
                      </a:r>
                      <a:r>
                        <a:rPr lang="en-US" sz="1200" b="1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](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double x){ return u/</a:t>
                      </a:r>
                      <a:r>
                        <a:rPr lang="en-US" sz="1200" b="1" i="1" baseline="0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x+v</a:t>
                      </a:r>
                      <a:r>
                        <a:rPr lang="en-US" sz="1200" b="1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;}</a:t>
                      </a: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kumimoji="0" lang="en-US" sz="12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200" i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double t2= integrate (a, b,  </a:t>
                      </a:r>
                      <a:r>
                        <a:rPr kumimoji="0" lang="en-US" sz="1200" b="1" i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[ ](double x){ return x*x;} </a:t>
                      </a:r>
                      <a:r>
                        <a:rPr kumimoji="0" lang="en-US" sz="1200" i="1" kern="1200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); </a:t>
                      </a:r>
                      <a:r>
                        <a:rPr lang="en-US" sz="1200" i="1" baseline="0" dirty="0" smtClean="0">
                          <a:solidFill>
                            <a:schemeClr val="bg1"/>
                          </a:solidFill>
                          <a:latin typeface="Cambria" pitchFamily="18" charset="0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Cambri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i="1" baseline="0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} 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Lambda? Idiomatic Uses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STL – Summation of elements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943100"/>
          <a:ext cx="6629400" cy="693420"/>
        </p:xfrm>
        <a:graphic>
          <a:graphicData uri="http://schemas.openxmlformats.org/drawingml/2006/table">
            <a:tbl>
              <a:tblPr/>
              <a:tblGrid>
                <a:gridCol w="6629400"/>
              </a:tblGrid>
              <a:tr h="6934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sum = 0;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for_each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myvector.begin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),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myvector.end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( ), </a:t>
                      </a:r>
                      <a:r>
                        <a:rPr lang="en-US" sz="1400" i="1" dirty="0" smtClean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[&amp;sum](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int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){ sum+=</a:t>
                      </a:r>
                      <a:r>
                        <a:rPr lang="en-US" sz="1400" i="1" dirty="0" err="1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400" i="1" dirty="0">
                          <a:solidFill>
                            <a:schemeClr val="bg1"/>
                          </a:solidFill>
                          <a:latin typeface="Cambria"/>
                          <a:ea typeface="Times New Roman"/>
                          <a:cs typeface="Times New Roman"/>
                        </a:rPr>
                        <a:t>;});</a:t>
                      </a:r>
                      <a:endParaRPr lang="en-US" sz="15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4/17/2012.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294967295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C++11 Lambda Expression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9334K_PPT_2011_WHT_Conf_NDA_ wide_FINAL">
  <a:themeElements>
    <a:clrScheme name="AMD 2010 Theme">
      <a:dk1>
        <a:sysClr val="windowText" lastClr="000000"/>
      </a:dk1>
      <a:lt1>
        <a:sysClr val="window" lastClr="FFFFFF"/>
      </a:lt1>
      <a:dk2>
        <a:srgbClr val="009966"/>
      </a:dk2>
      <a:lt2>
        <a:srgbClr val="1B1B1B"/>
      </a:lt2>
      <a:accent1>
        <a:srgbClr val="D31919"/>
      </a:accent1>
      <a:accent2>
        <a:srgbClr val="767DC5"/>
      </a:accent2>
      <a:accent3>
        <a:srgbClr val="FC6500"/>
      </a:accent3>
      <a:accent4>
        <a:srgbClr val="807F82"/>
      </a:accent4>
      <a:accent5>
        <a:srgbClr val="0860A8"/>
      </a:accent5>
      <a:accent6>
        <a:srgbClr val="FFFFFF"/>
      </a:accent6>
      <a:hlink>
        <a:srgbClr val="009966"/>
      </a:hlink>
      <a:folHlink>
        <a:srgbClr val="767DC5"/>
      </a:folHlink>
    </a:clrScheme>
    <a:fontScheme name="AMD Arial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25400" algn="ctr">
          <a:noFill/>
          <a:round/>
          <a:headEnd/>
          <a:tailEnd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lIns="228600" tIns="45714" rIns="228600" bIns="45714" anchor="ctr"/>
      <a:lstStyle>
        <a:defPPr marL="1588" indent="-1588" algn="ctr" defTabSz="913183">
          <a:defRPr b="1" dirty="0" smtClean="0">
            <a:solidFill>
              <a:prstClr val="white"/>
            </a:solidFill>
            <a:cs typeface="Arial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B1B7A46415B40BFB5FA6C8004ECA5" ma:contentTypeVersion="1" ma:contentTypeDescription="Create a new document." ma:contentTypeScope="" ma:versionID="ac3b19f409d7e963cd80e4dcd1b829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48FC9-C96D-442D-BA82-6C4A66A1D705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1BEA5B7-1BF8-4D1E-9E29-019FBEF2D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1087C0D-5FCC-45F9-A307-D0EC68D4FC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49334K_PPT_2011_WHT_Conf_NDA_ wide_FINAL</Template>
  <TotalTime>197</TotalTime>
  <Words>2948</Words>
  <Application>Microsoft Office PowerPoint</Application>
  <PresentationFormat>On-screen Show (16:9)</PresentationFormat>
  <Paragraphs>478</Paragraphs>
  <Slides>28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49334K_PPT_2011_WHT_Conf_NDA_ wide_FINAL</vt:lpstr>
      <vt:lpstr>REALIZING C++11 LAMBDA EXPRESSIONS in open64</vt:lpstr>
      <vt:lpstr>Contents</vt:lpstr>
      <vt:lpstr>Introduction</vt:lpstr>
      <vt:lpstr>Origins of Lambda</vt:lpstr>
      <vt:lpstr>Why Lambda?</vt:lpstr>
      <vt:lpstr>Why Lambda?</vt:lpstr>
      <vt:lpstr>Why Lambda?</vt:lpstr>
      <vt:lpstr>How Lambda? C++11 Approach</vt:lpstr>
      <vt:lpstr>How Lambda? Idiomatic Uses</vt:lpstr>
      <vt:lpstr>How Lambda? Idiomatic Uses</vt:lpstr>
      <vt:lpstr>Syntax of C++11 Lambda - CAPTURE</vt:lpstr>
      <vt:lpstr>Translating Lambda Expression in OPEN64</vt:lpstr>
      <vt:lpstr>Translating Lambda Expression</vt:lpstr>
      <vt:lpstr>Translating Lambda EXPRESSION</vt:lpstr>
      <vt:lpstr>TranslatED Lambda Expression - WHIRL</vt:lpstr>
      <vt:lpstr>Implementation</vt:lpstr>
      <vt:lpstr>Efficiency considerations </vt:lpstr>
      <vt:lpstr>Efficiency considerations</vt:lpstr>
      <vt:lpstr> Efficiency considerations</vt:lpstr>
      <vt:lpstr>Conclusion</vt:lpstr>
      <vt:lpstr>Slide 21</vt:lpstr>
      <vt:lpstr>Syntax of C++11 Lambda</vt:lpstr>
      <vt:lpstr>Problem statement   (conTD)</vt:lpstr>
      <vt:lpstr>PRIOR work</vt:lpstr>
      <vt:lpstr>Translating Lambda Expression in OPEN64</vt:lpstr>
      <vt:lpstr>Implementation</vt:lpstr>
      <vt:lpstr>Efficiency considerations</vt:lpstr>
      <vt:lpstr>Why Lambda?</vt:lpstr>
    </vt:vector>
  </TitlesOfParts>
  <Company>Advanced Micro Devices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Italic 20pt)</dc:title>
  <dc:creator>Advanced Micro Devices</dc:creator>
  <cp:lastModifiedBy>Windows User</cp:lastModifiedBy>
  <cp:revision>61</cp:revision>
  <dcterms:created xsi:type="dcterms:W3CDTF">2011-05-24T20:53:54Z</dcterms:created>
  <dcterms:modified xsi:type="dcterms:W3CDTF">2012-06-14T16:36:32Z</dcterms:modified>
</cp:coreProperties>
</file>