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55"/>
  </p:notesMasterIdLst>
  <p:handoutMasterIdLst>
    <p:handoutMasterId r:id="rId56"/>
  </p:handoutMasterIdLst>
  <p:sldIdLst>
    <p:sldId id="256" r:id="rId5"/>
    <p:sldId id="385" r:id="rId6"/>
    <p:sldId id="393" r:id="rId7"/>
    <p:sldId id="396" r:id="rId8"/>
    <p:sldId id="313" r:id="rId9"/>
    <p:sldId id="379" r:id="rId10"/>
    <p:sldId id="395" r:id="rId11"/>
    <p:sldId id="357" r:id="rId12"/>
    <p:sldId id="347" r:id="rId13"/>
    <p:sldId id="355" r:id="rId14"/>
    <p:sldId id="266" r:id="rId15"/>
    <p:sldId id="291" r:id="rId16"/>
    <p:sldId id="292" r:id="rId17"/>
    <p:sldId id="293" r:id="rId18"/>
    <p:sldId id="294" r:id="rId19"/>
    <p:sldId id="301" r:id="rId20"/>
    <p:sldId id="359" r:id="rId21"/>
    <p:sldId id="365" r:id="rId22"/>
    <p:sldId id="368" r:id="rId23"/>
    <p:sldId id="329" r:id="rId24"/>
    <p:sldId id="361" r:id="rId25"/>
    <p:sldId id="330" r:id="rId26"/>
    <p:sldId id="360" r:id="rId27"/>
    <p:sldId id="362" r:id="rId28"/>
    <p:sldId id="363" r:id="rId29"/>
    <p:sldId id="364" r:id="rId30"/>
    <p:sldId id="390" r:id="rId31"/>
    <p:sldId id="331" r:id="rId32"/>
    <p:sldId id="350" r:id="rId33"/>
    <p:sldId id="366" r:id="rId34"/>
    <p:sldId id="367" r:id="rId35"/>
    <p:sldId id="369" r:id="rId36"/>
    <p:sldId id="391" r:id="rId37"/>
    <p:sldId id="370" r:id="rId38"/>
    <p:sldId id="373" r:id="rId39"/>
    <p:sldId id="394" r:id="rId40"/>
    <p:sldId id="374" r:id="rId41"/>
    <p:sldId id="380" r:id="rId42"/>
    <p:sldId id="375" r:id="rId43"/>
    <p:sldId id="377" r:id="rId44"/>
    <p:sldId id="376" r:id="rId45"/>
    <p:sldId id="383" r:id="rId46"/>
    <p:sldId id="384" r:id="rId47"/>
    <p:sldId id="371" r:id="rId48"/>
    <p:sldId id="378" r:id="rId49"/>
    <p:sldId id="302" r:id="rId50"/>
    <p:sldId id="351" r:id="rId51"/>
    <p:sldId id="304" r:id="rId52"/>
    <p:sldId id="306" r:id="rId53"/>
    <p:sldId id="397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9" autoAdjust="0"/>
    <p:restoredTop sz="80435" autoAdjust="0"/>
  </p:normalViewPr>
  <p:slideViewPr>
    <p:cSldViewPr snapToGrid="0" snapToObjects="1">
      <p:cViewPr>
        <p:scale>
          <a:sx n="115" d="100"/>
          <a:sy n="115" d="100"/>
        </p:scale>
        <p:origin x="-376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81F1-0014-4948-9D6C-508524C58034}" type="datetimeFigureOut">
              <a:rPr lang="en-US" smtClean="0"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B216-59BC-234F-BA49-F968CA01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9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CD91C-19C7-DF4A-BB74-227E98C23C03}" type="datetimeFigureOut">
              <a:rPr lang="en-US" smtClean="0"/>
              <a:t>6/22/12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ABDE-AC93-294A-B4EB-A241F54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err="1" smtClean="0"/>
              <a:t>Livelocks</a:t>
            </a:r>
            <a:endParaRPr lang="en-US" dirty="0" smtClean="0"/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2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2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2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6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6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(6/10/12 12:18) -----</a:t>
            </a:r>
          </a:p>
          <a:p>
            <a:r>
              <a:rPr lang="en-US"/>
              <a:t>* Animation for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1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Remove</a:t>
            </a:r>
            <a:r>
              <a:rPr lang="en-US" baseline="0" dirty="0" smtClean="0"/>
              <a:t> the state transition diagram??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8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(6/10/12 12:18) -----</a:t>
            </a:r>
          </a:p>
          <a:p>
            <a:r>
              <a:rPr lang="en-US"/>
              <a:t>Walk current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3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Split into program</a:t>
            </a:r>
            <a:r>
              <a:rPr lang="en-US" baseline="0" dirty="0" smtClean="0"/>
              <a:t> characteristics separately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Benchmark</a:t>
            </a:r>
            <a:r>
              <a:rPr lang="en-US" baseline="0" dirty="0" smtClean="0"/>
              <a:t> Char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Add RB+ Numbers..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* sharing</a:t>
            </a:r>
            <a:r>
              <a:rPr lang="en-US" baseline="0" dirty="0" smtClean="0"/>
              <a:t> mutable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----- Meeting Notes (6/10/12 12:18) -----</a:t>
            </a:r>
          </a:p>
          <a:p>
            <a:pPr marL="0" indent="0">
              <a:buFontTx/>
              <a:buNone/>
            </a:pPr>
            <a:r>
              <a:rPr lang="en-US" dirty="0"/>
              <a:t>* add one more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ABDE-AC93-294A-B4EB-A241F54D2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76" y="1722782"/>
            <a:ext cx="8270324" cy="1822453"/>
          </a:xfrm>
        </p:spPr>
        <p:txBody>
          <a:bodyPr/>
          <a:lstStyle>
            <a:lvl1pPr algn="ctr">
              <a:defRPr b="1" i="0" cap="none" normalizeH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136-1BAB-6F48-AEDD-4DF4FAADF349}" type="datetime1">
              <a:rPr lang="en-US" smtClean="0"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725-6223-2A4E-A0C9-B34D14D9C2AB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AC2-D4A8-B840-ACCD-A12F943097BC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3CF0-01A6-9842-A706-F585E2E4E7F3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0AB-C366-9440-AE09-D3C3F689313F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22F-AEF5-454B-B18D-50883D32275A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7203-B3B4-244D-86F2-4491CCD81726}" type="datetime1">
              <a:rPr lang="en-US" smtClean="0"/>
              <a:t>6/22/12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1D37-8150-5948-9D81-ABDE6CAF8054}" type="datetime1">
              <a:rPr lang="en-US" smtClean="0"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A144-FB40-8248-A3AE-19DAFBDB1892}" type="datetime1">
              <a:rPr lang="en-US" smtClean="0"/>
              <a:t>6/22/12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15E5-DCE0-5A48-96AE-0F70E9AA669B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82E0-856D-F44C-AE9E-E3A1597E6FAF}" type="datetime1">
              <a:rPr lang="en-US" smtClean="0"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316"/>
            <a:ext cx="8229600" cy="745316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8712"/>
            <a:ext cx="8229600" cy="512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2114-4555-8647-B37B-EF39C917AFB9}" type="datetime1">
              <a:rPr lang="en-US" smtClean="0"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PU_sig13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73" y="6157111"/>
            <a:ext cx="1710227" cy="6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ltimlton.cs.purdue.edu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76" y="1722782"/>
            <a:ext cx="8270324" cy="1822453"/>
          </a:xfrm>
        </p:spPr>
        <p:txBody>
          <a:bodyPr>
            <a:normAutofit/>
          </a:bodyPr>
          <a:lstStyle/>
          <a:p>
            <a:r>
              <a:rPr lang="en-US" dirty="0" smtClean="0"/>
              <a:t>Eliminating Read Barriers through Procrastination and Cleanliness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612" y="4396562"/>
            <a:ext cx="5115377" cy="13341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KC Sivaramakrishnan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Lukasz Ziarek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Suresh Jagannathan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4105" y="3221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873676" y="3600451"/>
            <a:ext cx="5620084" cy="7890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Mutator and Forwarded Objects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1131" y="2010537"/>
            <a:ext cx="4870173" cy="1865194"/>
            <a:chOff x="541131" y="2010537"/>
            <a:chExt cx="4870173" cy="1865194"/>
          </a:xfrm>
        </p:grpSpPr>
        <p:sp>
          <p:nvSpPr>
            <p:cNvPr id="5" name="TextBox 4"/>
            <p:cNvSpPr txBox="1"/>
            <p:nvPr/>
          </p:nvSpPr>
          <p:spPr>
            <a:xfrm>
              <a:off x="1568174" y="3290955"/>
              <a:ext cx="29233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# RB invocations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6609" y="2010537"/>
              <a:ext cx="41965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# Encountered forwarded objects</a:t>
              </a:r>
              <a:endParaRPr lang="en-US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131" y="3213654"/>
              <a:ext cx="487017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742609" y="2921266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4418" y="2921266"/>
            <a:ext cx="1536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0.00001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8174" y="4644880"/>
            <a:ext cx="61139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Eliminate read barriers altogether</a:t>
            </a:r>
            <a:endParaRPr lang="en-US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8" y="4340087"/>
            <a:ext cx="736815" cy="14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Visibility Invariant</a:t>
            </a:r>
          </a:p>
          <a:p>
            <a:pPr lvl="1"/>
            <a:r>
              <a:rPr lang="en-US" dirty="0" smtClean="0"/>
              <a:t>Mutator does not encounter forwarded objects</a:t>
            </a:r>
          </a:p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No forwarded objects created ⇒ visibility </a:t>
            </a:r>
            <a:r>
              <a:rPr lang="en-US" dirty="0"/>
              <a:t>invariant </a:t>
            </a:r>
            <a:r>
              <a:rPr lang="en-US" dirty="0" smtClean="0"/>
              <a:t>⇒ No read barriers</a:t>
            </a:r>
          </a:p>
          <a:p>
            <a:r>
              <a:rPr lang="en-US" dirty="0" smtClean="0"/>
              <a:t>Exploit concurrency</a:t>
            </a:r>
            <a:r>
              <a:rPr lang="en-US" b="1" i="1" dirty="0" smtClean="0"/>
              <a:t> </a:t>
            </a:r>
            <a:r>
              <a:rPr lang="en-US" b="1" i="1" dirty="0" smtClean="0">
                <a:sym typeface="Wingdings"/>
              </a:rPr>
              <a:t></a:t>
            </a:r>
            <a:r>
              <a:rPr lang="en-US" b="1" i="1" dirty="0" smtClean="0"/>
              <a:t> Procrastination!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92648" y="1008325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25430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92648" y="2976502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5430" y="3205515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7582" y="1242918"/>
            <a:ext cx="0" cy="3021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093" y="929574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98076" y="929574"/>
            <a:ext cx="635047" cy="64843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99296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001713" y="3209166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232" y="174489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r1 := x1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7582" y="174868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r2 := x2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523969" y="4412207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9016" y="4533972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running</a:t>
            </a:r>
            <a:endParaRPr lang="en-US" i="1" dirty="0"/>
          </a:p>
        </p:txBody>
      </p:sp>
      <p:sp>
        <p:nvSpPr>
          <p:cNvPr id="20" name="Oval 19"/>
          <p:cNvSpPr/>
          <p:nvPr/>
        </p:nvSpPr>
        <p:spPr>
          <a:xfrm>
            <a:off x="523969" y="5198577"/>
            <a:ext cx="635047" cy="64843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59016" y="5320342"/>
            <a:ext cx="20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suspended</a:t>
            </a:r>
            <a:endParaRPr lang="en-US" i="1" dirty="0"/>
          </a:p>
        </p:txBody>
      </p:sp>
      <p:sp>
        <p:nvSpPr>
          <p:cNvPr id="22" name="Oval 21"/>
          <p:cNvSpPr/>
          <p:nvPr/>
        </p:nvSpPr>
        <p:spPr>
          <a:xfrm>
            <a:off x="523969" y="6022346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9016" y="6144111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blocked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92648" y="1008325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25430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92648" y="2976502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5430" y="3205515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232" y="174489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r1 := x1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7582" y="1242918"/>
            <a:ext cx="0" cy="3021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093" y="929574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98076" y="929574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7582" y="174868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r2 := x2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6999296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001713" y="3209166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4508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2834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1160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910" y="5063913"/>
            <a:ext cx="272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Delayed write list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6113671" y="3717580"/>
            <a:ext cx="0" cy="1375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2634769" y="2299369"/>
            <a:ext cx="1553838" cy="906146"/>
          </a:xfrm>
          <a:prstGeom prst="wedgeEllipseCallout">
            <a:avLst>
              <a:gd name="adj1" fmla="val -51268"/>
              <a:gd name="adj2" fmla="val -612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switches to T2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3969" y="4412207"/>
            <a:ext cx="2719794" cy="2258572"/>
            <a:chOff x="523969" y="4412207"/>
            <a:chExt cx="2719794" cy="2258572"/>
          </a:xfrm>
        </p:grpSpPr>
        <p:sp>
          <p:nvSpPr>
            <p:cNvPr id="26" name="Oval 25"/>
            <p:cNvSpPr/>
            <p:nvPr/>
          </p:nvSpPr>
          <p:spPr>
            <a:xfrm>
              <a:off x="523969" y="4412207"/>
              <a:ext cx="635047" cy="6484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9016" y="4533972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running</a:t>
              </a:r>
              <a:endParaRPr lang="en-US" i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23969" y="5198577"/>
              <a:ext cx="635047" cy="6484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9016" y="5320342"/>
              <a:ext cx="208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suspended</a:t>
              </a:r>
              <a:endParaRPr lang="en-US" i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23969" y="6022346"/>
              <a:ext cx="635047" cy="6484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9016" y="6144111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blocked</a:t>
              </a:r>
              <a:endParaRPr lang="en-US" i="1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92648" y="1008325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25430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92648" y="2976502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5430" y="3205515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7582" y="1242918"/>
            <a:ext cx="0" cy="3021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093" y="929574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98076" y="929574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99296" y="1555910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001713" y="3209166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4508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2834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1160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910" y="5063913"/>
            <a:ext cx="272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Delayed write list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6113671" y="3717580"/>
            <a:ext cx="0" cy="1375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0"/>
            <a:endCxn id="17" idx="2"/>
          </p:cNvCxnSpPr>
          <p:nvPr/>
        </p:nvCxnSpPr>
        <p:spPr>
          <a:xfrm flipV="1">
            <a:off x="6491997" y="3717580"/>
            <a:ext cx="863979" cy="1375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232" y="174489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r1 := x1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37582" y="174868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     </a:t>
            </a:r>
            <a:r>
              <a:rPr lang="en-US" sz="2000" dirty="0" smtClean="0"/>
              <a:t>r2 := x2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523969" y="4412207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9016" y="4533972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running</a:t>
            </a:r>
            <a:endParaRPr lang="en-US" i="1" dirty="0"/>
          </a:p>
        </p:txBody>
      </p:sp>
      <p:sp>
        <p:nvSpPr>
          <p:cNvPr id="25" name="Oval 24"/>
          <p:cNvSpPr/>
          <p:nvPr/>
        </p:nvSpPr>
        <p:spPr>
          <a:xfrm>
            <a:off x="523969" y="5198577"/>
            <a:ext cx="635047" cy="6484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9016" y="5320342"/>
            <a:ext cx="20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suspended</a:t>
            </a:r>
            <a:endParaRPr lang="en-US" i="1" dirty="0"/>
          </a:p>
        </p:txBody>
      </p:sp>
      <p:sp>
        <p:nvSpPr>
          <p:cNvPr id="27" name="Oval 26"/>
          <p:cNvSpPr/>
          <p:nvPr/>
        </p:nvSpPr>
        <p:spPr>
          <a:xfrm>
            <a:off x="523969" y="6022346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59016" y="6144111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blocked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8538" y="1008325"/>
            <a:ext cx="4161584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16904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92648" y="2976502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7582" y="1242918"/>
            <a:ext cx="0" cy="3021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093" y="929574"/>
            <a:ext cx="635047" cy="64843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98076" y="929574"/>
            <a:ext cx="635047" cy="648433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99296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978274" y="149448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4508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2834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1160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910" y="5063913"/>
            <a:ext cx="272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Delayed write list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3976" y="1744898"/>
            <a:ext cx="12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r1 := x1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7582" y="174868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     </a:t>
            </a:r>
            <a:r>
              <a:rPr lang="en-US" sz="2000" dirty="0" smtClean="0"/>
              <a:t>r2 := x2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6005578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3969" y="4412207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9016" y="4533972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running</a:t>
            </a:r>
            <a:endParaRPr lang="en-US" i="1" dirty="0"/>
          </a:p>
        </p:txBody>
      </p:sp>
      <p:sp>
        <p:nvSpPr>
          <p:cNvPr id="25" name="Oval 24"/>
          <p:cNvSpPr/>
          <p:nvPr/>
        </p:nvSpPr>
        <p:spPr>
          <a:xfrm>
            <a:off x="523969" y="5198577"/>
            <a:ext cx="635047" cy="6484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9016" y="5320342"/>
            <a:ext cx="20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suspended</a:t>
            </a:r>
            <a:endParaRPr lang="en-US" i="1" dirty="0"/>
          </a:p>
        </p:txBody>
      </p:sp>
      <p:sp>
        <p:nvSpPr>
          <p:cNvPr id="29" name="Oval 28"/>
          <p:cNvSpPr/>
          <p:nvPr/>
        </p:nvSpPr>
        <p:spPr>
          <a:xfrm>
            <a:off x="523969" y="6022346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59016" y="6144111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blocked</a:t>
            </a:r>
            <a:endParaRPr lang="en-US" i="1" dirty="0"/>
          </a:p>
        </p:txBody>
      </p:sp>
      <p:sp>
        <p:nvSpPr>
          <p:cNvPr id="33" name="Rounded Rectangle 32"/>
          <p:cNvSpPr/>
          <p:nvPr/>
        </p:nvSpPr>
        <p:spPr>
          <a:xfrm>
            <a:off x="5997584" y="3240089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FWD</a:t>
            </a:r>
            <a:endParaRPr lang="en-US" dirty="0"/>
          </a:p>
        </p:txBody>
      </p:sp>
      <p:cxnSp>
        <p:nvCxnSpPr>
          <p:cNvPr id="34" name="Curved Connector 33"/>
          <p:cNvCxnSpPr>
            <a:endCxn id="33" idx="1"/>
          </p:cNvCxnSpPr>
          <p:nvPr/>
        </p:nvCxnSpPr>
        <p:spPr>
          <a:xfrm>
            <a:off x="5400261" y="3240089"/>
            <a:ext cx="597323" cy="25420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30" idx="1"/>
          </p:cNvCxnSpPr>
          <p:nvPr/>
        </p:nvCxnSpPr>
        <p:spPr>
          <a:xfrm>
            <a:off x="6858003" y="3240089"/>
            <a:ext cx="496443" cy="25420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cxnSp>
        <p:nvCxnSpPr>
          <p:cNvPr id="10" name="Straight Arrow Connector 9"/>
          <p:cNvCxnSpPr>
            <a:stCxn id="33" idx="0"/>
            <a:endCxn id="26" idx="2"/>
          </p:cNvCxnSpPr>
          <p:nvPr/>
        </p:nvCxnSpPr>
        <p:spPr>
          <a:xfrm flipV="1">
            <a:off x="6351847" y="1999105"/>
            <a:ext cx="7994" cy="1240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354446" y="3240089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FWD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17" idx="2"/>
          </p:cNvCxnSpPr>
          <p:nvPr/>
        </p:nvCxnSpPr>
        <p:spPr>
          <a:xfrm flipV="1">
            <a:off x="7708709" y="2002895"/>
            <a:ext cx="623828" cy="1237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8538" y="1008325"/>
            <a:ext cx="4161584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16904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92648" y="2976502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7582" y="1242918"/>
            <a:ext cx="0" cy="3021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093" y="929574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98076" y="929574"/>
            <a:ext cx="635047" cy="64843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99296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978274" y="149448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4508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2834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1160" y="5093259"/>
            <a:ext cx="378326" cy="459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910" y="5063913"/>
            <a:ext cx="272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Delayed write list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005578" y="149069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3040118" y="3336963"/>
            <a:ext cx="1976786" cy="1040268"/>
          </a:xfrm>
          <a:prstGeom prst="wedgeEllipseCallout">
            <a:avLst>
              <a:gd name="adj1" fmla="val 57088"/>
              <a:gd name="adj2" fmla="val -478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Force</a:t>
            </a:r>
            <a:r>
              <a:rPr lang="en-US" dirty="0" smtClean="0"/>
              <a:t> local GC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3969" y="4412207"/>
            <a:ext cx="635047" cy="648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9016" y="4533972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running</a:t>
            </a:r>
            <a:endParaRPr lang="en-US" i="1" dirty="0"/>
          </a:p>
        </p:txBody>
      </p:sp>
      <p:sp>
        <p:nvSpPr>
          <p:cNvPr id="25" name="Oval 24"/>
          <p:cNvSpPr/>
          <p:nvPr/>
        </p:nvSpPr>
        <p:spPr>
          <a:xfrm>
            <a:off x="523969" y="5198577"/>
            <a:ext cx="635047" cy="64843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9016" y="5320342"/>
            <a:ext cx="20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suspended</a:t>
            </a:r>
            <a:endParaRPr lang="en-US" i="1" dirty="0"/>
          </a:p>
        </p:txBody>
      </p:sp>
      <p:sp>
        <p:nvSpPr>
          <p:cNvPr id="29" name="Oval 28"/>
          <p:cNvSpPr/>
          <p:nvPr/>
        </p:nvSpPr>
        <p:spPr>
          <a:xfrm>
            <a:off x="523969" y="6022346"/>
            <a:ext cx="635047" cy="648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59016" y="6144111"/>
            <a:ext cx="18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 is </a:t>
            </a:r>
            <a:r>
              <a:rPr lang="en-US" i="1" dirty="0" smtClean="0"/>
              <a:t>blocked</a:t>
            </a:r>
            <a:endParaRPr lang="en-US" i="1" dirty="0"/>
          </a:p>
        </p:txBody>
      </p:sp>
      <p:cxnSp>
        <p:nvCxnSpPr>
          <p:cNvPr id="34" name="Curved Connector 33"/>
          <p:cNvCxnSpPr>
            <a:endCxn id="26" idx="2"/>
          </p:cNvCxnSpPr>
          <p:nvPr/>
        </p:nvCxnSpPr>
        <p:spPr>
          <a:xfrm rot="5400000" flipH="1" flipV="1">
            <a:off x="5151300" y="2457895"/>
            <a:ext cx="1667330" cy="74975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17" idx="2"/>
          </p:cNvCxnSpPr>
          <p:nvPr/>
        </p:nvCxnSpPr>
        <p:spPr>
          <a:xfrm rot="5400000" flipH="1" flipV="1">
            <a:off x="7147373" y="2563344"/>
            <a:ext cx="1745612" cy="62471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70232" y="174489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r1 := x1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837582" y="1748688"/>
            <a:ext cx="156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r2 := x2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7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1437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Procrastination introduce deadlocks?</a:t>
            </a:r>
          </a:p>
          <a:p>
            <a:pPr lvl="1"/>
            <a:r>
              <a:rPr lang="en-US" dirty="0" smtClean="0"/>
              <a:t>Threads can be procrastinated while holding a lock!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19130" y="2142435"/>
            <a:ext cx="1778000" cy="1137478"/>
            <a:chOff x="2319130" y="2142435"/>
            <a:chExt cx="1778000" cy="1137478"/>
          </a:xfrm>
        </p:grpSpPr>
        <p:sp>
          <p:nvSpPr>
            <p:cNvPr id="8" name="Rectangle 7"/>
            <p:cNvSpPr/>
            <p:nvPr/>
          </p:nvSpPr>
          <p:spPr>
            <a:xfrm>
              <a:off x="2319130" y="2142435"/>
              <a:ext cx="1778000" cy="113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549966" y="2420444"/>
              <a:ext cx="635047" cy="6484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T1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0591" y="2419234"/>
              <a:ext cx="641626" cy="64162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843130" y="2421156"/>
            <a:ext cx="1194979" cy="648433"/>
            <a:chOff x="3843130" y="2421156"/>
            <a:chExt cx="1194979" cy="648433"/>
          </a:xfrm>
        </p:grpSpPr>
        <p:sp>
          <p:nvSpPr>
            <p:cNvPr id="6" name="Oval 5"/>
            <p:cNvSpPr/>
            <p:nvPr/>
          </p:nvSpPr>
          <p:spPr>
            <a:xfrm>
              <a:off x="4403062" y="2421156"/>
              <a:ext cx="635047" cy="64843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6" idx="2"/>
            </p:cNvCxnSpPr>
            <p:nvPr/>
          </p:nvCxnSpPr>
          <p:spPr>
            <a:xfrm flipH="1" flipV="1">
              <a:off x="3843130" y="2741969"/>
              <a:ext cx="559932" cy="3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43130" y="2423470"/>
            <a:ext cx="1194979" cy="648433"/>
            <a:chOff x="3843130" y="2421156"/>
            <a:chExt cx="1194979" cy="648433"/>
          </a:xfrm>
          <a:solidFill>
            <a:srgbClr val="FF0000"/>
          </a:solidFill>
        </p:grpSpPr>
        <p:sp>
          <p:nvSpPr>
            <p:cNvPr id="19" name="Oval 18"/>
            <p:cNvSpPr/>
            <p:nvPr/>
          </p:nvSpPr>
          <p:spPr>
            <a:xfrm>
              <a:off x="4403062" y="2421156"/>
              <a:ext cx="635047" cy="648433"/>
            </a:xfrm>
            <a:prstGeom prst="ellipse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2"/>
            </p:cNvCxnSpPr>
            <p:nvPr/>
          </p:nvCxnSpPr>
          <p:spPr>
            <a:xfrm flipH="1" flipV="1">
              <a:off x="3843130" y="2741969"/>
              <a:ext cx="559932" cy="3404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67006" y="2272392"/>
            <a:ext cx="2719794" cy="2258572"/>
            <a:chOff x="523969" y="4412207"/>
            <a:chExt cx="2719794" cy="2258572"/>
          </a:xfrm>
        </p:grpSpPr>
        <p:sp>
          <p:nvSpPr>
            <p:cNvPr id="17" name="Oval 16"/>
            <p:cNvSpPr/>
            <p:nvPr/>
          </p:nvSpPr>
          <p:spPr>
            <a:xfrm>
              <a:off x="523969" y="4412207"/>
              <a:ext cx="635047" cy="6484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9016" y="4533972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running</a:t>
              </a:r>
              <a:endParaRPr lang="en-US" i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23969" y="5198577"/>
              <a:ext cx="635047" cy="6484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59016" y="5320342"/>
              <a:ext cx="208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suspended</a:t>
              </a:r>
              <a:endParaRPr lang="en-US" i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23969" y="6022346"/>
              <a:ext cx="635047" cy="6484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9016" y="6144111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blocked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27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19130" y="2142435"/>
            <a:ext cx="1778000" cy="1137478"/>
            <a:chOff x="2319130" y="2142435"/>
            <a:chExt cx="1778000" cy="1137478"/>
          </a:xfrm>
        </p:grpSpPr>
        <p:sp>
          <p:nvSpPr>
            <p:cNvPr id="8" name="Rectangle 7"/>
            <p:cNvSpPr/>
            <p:nvPr/>
          </p:nvSpPr>
          <p:spPr>
            <a:xfrm>
              <a:off x="2319130" y="2142435"/>
              <a:ext cx="1778000" cy="113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549966" y="2420444"/>
              <a:ext cx="635047" cy="648433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T1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0591" y="2419234"/>
              <a:ext cx="641626" cy="641626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168574"/>
            <a:ext cx="8229600" cy="164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Procrastination safe?</a:t>
            </a:r>
          </a:p>
          <a:p>
            <a:pPr lvl="1"/>
            <a:r>
              <a:rPr lang="en-US" dirty="0" smtClean="0"/>
              <a:t>Yes. Forcing a local GC unblocks the threads.</a:t>
            </a:r>
          </a:p>
          <a:p>
            <a:pPr lvl="1"/>
            <a:r>
              <a:rPr lang="en-US" dirty="0" smtClean="0"/>
              <a:t>No deadlocks or </a:t>
            </a:r>
            <a:r>
              <a:rPr lang="en-US" dirty="0" err="1" smtClean="0"/>
              <a:t>livelocks</a:t>
            </a:r>
            <a:r>
              <a:rPr lang="en-US" dirty="0" smtClean="0"/>
              <a:t>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43130" y="2421156"/>
            <a:ext cx="1194979" cy="648433"/>
            <a:chOff x="3843130" y="2421156"/>
            <a:chExt cx="1194979" cy="648433"/>
          </a:xfrm>
        </p:grpSpPr>
        <p:sp>
          <p:nvSpPr>
            <p:cNvPr id="16" name="Oval 15"/>
            <p:cNvSpPr/>
            <p:nvPr/>
          </p:nvSpPr>
          <p:spPr>
            <a:xfrm>
              <a:off x="4403062" y="2421156"/>
              <a:ext cx="635047" cy="6484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 flipV="1">
              <a:off x="3843130" y="2741969"/>
              <a:ext cx="559932" cy="3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967006" y="2272392"/>
            <a:ext cx="2719794" cy="2258572"/>
            <a:chOff x="523969" y="4412207"/>
            <a:chExt cx="2719794" cy="2258572"/>
          </a:xfrm>
        </p:grpSpPr>
        <p:sp>
          <p:nvSpPr>
            <p:cNvPr id="32" name="Oval 31"/>
            <p:cNvSpPr/>
            <p:nvPr/>
          </p:nvSpPr>
          <p:spPr>
            <a:xfrm>
              <a:off x="523969" y="4412207"/>
              <a:ext cx="635047" cy="6484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9016" y="4533972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running</a:t>
              </a:r>
              <a:endParaRPr lang="en-US" i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23969" y="5198577"/>
              <a:ext cx="635047" cy="6484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9016" y="5320342"/>
              <a:ext cx="208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suspended</a:t>
              </a:r>
              <a:endParaRPr lang="en-US" i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23969" y="6022346"/>
              <a:ext cx="635047" cy="6484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9016" y="6144111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blocked</a:t>
              </a:r>
              <a:endParaRPr lang="en-US" i="1" dirty="0"/>
            </a:p>
          </p:txBody>
        </p:sp>
      </p:grp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1437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Procrastination introduce deadlocks?</a:t>
            </a:r>
          </a:p>
          <a:p>
            <a:pPr lvl="1"/>
            <a:r>
              <a:rPr lang="en-US" dirty="0" smtClean="0"/>
              <a:t>Threads can be procrastinated while holding a lock!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03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350591" y="2142435"/>
            <a:ext cx="1778000" cy="1137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49966" y="2420444"/>
            <a:ext cx="635047" cy="64843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591" y="2419234"/>
            <a:ext cx="641626" cy="6416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43130" y="2421156"/>
            <a:ext cx="1194979" cy="648433"/>
            <a:chOff x="3843130" y="2421156"/>
            <a:chExt cx="1194979" cy="648433"/>
          </a:xfrm>
        </p:grpSpPr>
        <p:sp>
          <p:nvSpPr>
            <p:cNvPr id="16" name="Oval 15"/>
            <p:cNvSpPr/>
            <p:nvPr/>
          </p:nvSpPr>
          <p:spPr>
            <a:xfrm>
              <a:off x="4403062" y="2421156"/>
              <a:ext cx="635047" cy="648433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 flipV="1">
              <a:off x="3843130" y="2741969"/>
              <a:ext cx="559932" cy="34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1437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Procrastination introduce deadlocks?</a:t>
            </a:r>
          </a:p>
          <a:p>
            <a:pPr lvl="1"/>
            <a:r>
              <a:rPr lang="en-US" dirty="0" smtClean="0"/>
              <a:t>Threads can be procrastinated while holding a lock!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5967006" y="2272392"/>
            <a:ext cx="2719794" cy="2258572"/>
            <a:chOff x="523969" y="4412207"/>
            <a:chExt cx="2719794" cy="2258572"/>
          </a:xfrm>
        </p:grpSpPr>
        <p:sp>
          <p:nvSpPr>
            <p:cNvPr id="26" name="Oval 25"/>
            <p:cNvSpPr/>
            <p:nvPr/>
          </p:nvSpPr>
          <p:spPr>
            <a:xfrm>
              <a:off x="523969" y="4412207"/>
              <a:ext cx="635047" cy="6484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9016" y="4533972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running</a:t>
              </a:r>
              <a:endParaRPr lang="en-US" i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23969" y="5198577"/>
              <a:ext cx="635047" cy="64843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9016" y="5320342"/>
              <a:ext cx="208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suspended</a:t>
              </a:r>
              <a:endParaRPr lang="en-US" i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23969" y="6022346"/>
              <a:ext cx="635047" cy="6484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9016" y="6144111"/>
              <a:ext cx="181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T is </a:t>
              </a:r>
              <a:r>
                <a:rPr lang="en-US" i="1" dirty="0" smtClean="0"/>
                <a:t>blocked</a:t>
              </a:r>
              <a:endParaRPr lang="en-US" i="1" dirty="0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4168574"/>
            <a:ext cx="8229600" cy="164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Procrastination safe?</a:t>
            </a:r>
          </a:p>
          <a:p>
            <a:pPr lvl="1"/>
            <a:r>
              <a:rPr lang="en-US" dirty="0" smtClean="0"/>
              <a:t>Yes. Forcing a local GC unblocks the threads.</a:t>
            </a:r>
          </a:p>
          <a:p>
            <a:pPr lvl="1"/>
            <a:r>
              <a:rPr lang="en-US" dirty="0" smtClean="0"/>
              <a:t>No deadlocks or </a:t>
            </a:r>
            <a:r>
              <a:rPr lang="en-US" dirty="0" err="1" smtClean="0"/>
              <a:t>livelocks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170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61133" y="1003621"/>
            <a:ext cx="4821735" cy="2291763"/>
            <a:chOff x="972576" y="1202395"/>
            <a:chExt cx="4821735" cy="2291763"/>
          </a:xfrm>
        </p:grpSpPr>
        <p:grpSp>
          <p:nvGrpSpPr>
            <p:cNvPr id="21" name="Group 20"/>
            <p:cNvGrpSpPr/>
            <p:nvPr/>
          </p:nvGrpSpPr>
          <p:grpSpPr>
            <a:xfrm>
              <a:off x="972576" y="1698488"/>
              <a:ext cx="4821735" cy="1795670"/>
              <a:chOff x="1977532" y="1592470"/>
              <a:chExt cx="4821735" cy="179567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318348" y="1621183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145532" y="1669775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561845" y="1592470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977532" y="1669775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11627" y="1649896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838811" y="1698488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255124" y="1621183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670811" y="1698488"/>
                <a:ext cx="544143" cy="1689652"/>
              </a:xfrm>
              <a:custGeom>
                <a:avLst/>
                <a:gdLst>
                  <a:gd name="connsiteX0" fmla="*/ 356404 w 544143"/>
                  <a:gd name="connsiteY0" fmla="*/ 0 h 1689652"/>
                  <a:gd name="connsiteX1" fmla="*/ 3013 w 544143"/>
                  <a:gd name="connsiteY1" fmla="*/ 353391 h 1689652"/>
                  <a:gd name="connsiteX2" fmla="*/ 533100 w 544143"/>
                  <a:gd name="connsiteY2" fmla="*/ 585304 h 1689652"/>
                  <a:gd name="connsiteX3" fmla="*/ 102404 w 544143"/>
                  <a:gd name="connsiteY3" fmla="*/ 861391 h 1689652"/>
                  <a:gd name="connsiteX4" fmla="*/ 533100 w 544143"/>
                  <a:gd name="connsiteY4" fmla="*/ 1104347 h 1689652"/>
                  <a:gd name="connsiteX5" fmla="*/ 157622 w 544143"/>
                  <a:gd name="connsiteY5" fmla="*/ 1435652 h 1689652"/>
                  <a:gd name="connsiteX6" fmla="*/ 544143 w 544143"/>
                  <a:gd name="connsiteY6" fmla="*/ 1689652 h 168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3" h="1689652">
                    <a:moveTo>
                      <a:pt x="356404" y="0"/>
                    </a:moveTo>
                    <a:cubicBezTo>
                      <a:pt x="164984" y="127920"/>
                      <a:pt x="-26436" y="255840"/>
                      <a:pt x="3013" y="353391"/>
                    </a:cubicBezTo>
                    <a:cubicBezTo>
                      <a:pt x="32462" y="450942"/>
                      <a:pt x="516535" y="500637"/>
                      <a:pt x="533100" y="585304"/>
                    </a:cubicBezTo>
                    <a:cubicBezTo>
                      <a:pt x="549665" y="669971"/>
                      <a:pt x="102404" y="774884"/>
                      <a:pt x="102404" y="861391"/>
                    </a:cubicBezTo>
                    <a:cubicBezTo>
                      <a:pt x="102404" y="947898"/>
                      <a:pt x="523897" y="1008637"/>
                      <a:pt x="533100" y="1104347"/>
                    </a:cubicBezTo>
                    <a:cubicBezTo>
                      <a:pt x="542303" y="1200057"/>
                      <a:pt x="155782" y="1338101"/>
                      <a:pt x="157622" y="1435652"/>
                    </a:cubicBezTo>
                    <a:cubicBezTo>
                      <a:pt x="159462" y="1533203"/>
                      <a:pt x="544143" y="1689652"/>
                      <a:pt x="544143" y="1689652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868040" y="1202395"/>
              <a:ext cx="301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Lightweight user-level threads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49983" y="3765834"/>
            <a:ext cx="2244034" cy="698813"/>
            <a:chOff x="1435652" y="3964608"/>
            <a:chExt cx="2244034" cy="698813"/>
          </a:xfrm>
        </p:grpSpPr>
        <p:sp>
          <p:nvSpPr>
            <p:cNvPr id="31" name="Line Callout 1 30"/>
            <p:cNvSpPr/>
            <p:nvPr/>
          </p:nvSpPr>
          <p:spPr>
            <a:xfrm>
              <a:off x="1435652" y="3964608"/>
              <a:ext cx="2244034" cy="698813"/>
            </a:xfrm>
            <a:prstGeom prst="borderCallout1">
              <a:avLst>
                <a:gd name="adj1" fmla="val 54750"/>
                <a:gd name="adj2" fmla="val -5380"/>
                <a:gd name="adj3" fmla="val 135313"/>
                <a:gd name="adj4" fmla="val -3045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Scheduler 1</a:t>
              </a:r>
              <a:endParaRPr lang="en-US" sz="16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536598" y="4070627"/>
              <a:ext cx="294907" cy="28713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/>
                <a:t>t1</a:t>
              </a:r>
              <a:endParaRPr lang="en-US" sz="16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993122" y="4070627"/>
              <a:ext cx="294907" cy="28713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t2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13392" y="4070627"/>
              <a:ext cx="294907" cy="28713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rgbClr val="FFFFFF"/>
                  </a:solidFill>
                </a:rPr>
                <a:t>tn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401641" y="4227444"/>
              <a:ext cx="778881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Oval Callout 42"/>
          <p:cNvSpPr/>
          <p:nvPr/>
        </p:nvSpPr>
        <p:spPr>
          <a:xfrm>
            <a:off x="6681582" y="3684113"/>
            <a:ext cx="1939235" cy="689113"/>
          </a:xfrm>
          <a:prstGeom prst="wedgeEllipseCallout">
            <a:avLst>
              <a:gd name="adj1" fmla="val -97984"/>
              <a:gd name="adj2" fmla="val 166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Lots of concurrency!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908842" y="4676861"/>
            <a:ext cx="5326317" cy="1480715"/>
            <a:chOff x="839304" y="4875635"/>
            <a:chExt cx="5326317" cy="1480715"/>
          </a:xfrm>
        </p:grpSpPr>
        <p:grpSp>
          <p:nvGrpSpPr>
            <p:cNvPr id="7" name="Group 6"/>
            <p:cNvGrpSpPr/>
            <p:nvPr/>
          </p:nvGrpSpPr>
          <p:grpSpPr>
            <a:xfrm>
              <a:off x="839304" y="4875635"/>
              <a:ext cx="5326317" cy="396401"/>
              <a:chOff x="839304" y="4875635"/>
              <a:chExt cx="5326317" cy="3964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39304" y="4875635"/>
                <a:ext cx="5326317" cy="396401"/>
                <a:chOff x="839304" y="4875635"/>
                <a:chExt cx="5326317" cy="396401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839304" y="4875635"/>
                  <a:ext cx="1065743" cy="396401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/>
                    <a:t>Core 1</a:t>
                  </a:r>
                  <a:endParaRPr lang="en-US" dirty="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5099878" y="4875635"/>
                  <a:ext cx="1065743" cy="396401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/>
                    <a:t>Core n</a:t>
                  </a:r>
                  <a:endParaRPr lang="en-US" dirty="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2259495" y="4875635"/>
                  <a:ext cx="1065743" cy="396401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 smtClean="0"/>
                    <a:t>Core 2</a:t>
                  </a:r>
                  <a:endParaRPr lang="en-US" dirty="0"/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3608299" y="5046870"/>
                <a:ext cx="12066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839304" y="5764696"/>
              <a:ext cx="5326317" cy="5916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2684718" y="5294122"/>
              <a:ext cx="149137" cy="49266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-Down Arrow 46"/>
            <p:cNvSpPr/>
            <p:nvPr/>
          </p:nvSpPr>
          <p:spPr>
            <a:xfrm>
              <a:off x="1286515" y="5272036"/>
              <a:ext cx="149137" cy="49266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Up-Down Arrow 47"/>
            <p:cNvSpPr/>
            <p:nvPr/>
          </p:nvSpPr>
          <p:spPr>
            <a:xfrm>
              <a:off x="5612044" y="5294122"/>
              <a:ext cx="149137" cy="49266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1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633"/>
            <a:ext cx="8229600" cy="1044890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Efficacy (Procrastination) ∝ </a:t>
            </a:r>
            <a:r>
              <a:rPr lang="en-US" sz="2800" dirty="0" smtClean="0">
                <a:solidFill>
                  <a:srgbClr val="FF0000"/>
                </a:solidFill>
              </a:rPr>
              <a:t># Available runnable threads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Procrastination alone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4017" y="1863624"/>
            <a:ext cx="6709598" cy="2377075"/>
            <a:chOff x="2497287" y="2289369"/>
            <a:chExt cx="7592716" cy="258963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97287" y="3103218"/>
              <a:ext cx="3231322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808505" y="2289369"/>
              <a:ext cx="575756" cy="4052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8053" y="3800100"/>
              <a:ext cx="575756" cy="4052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613600" y="3800100"/>
              <a:ext cx="575756" cy="4052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18262" y="3800100"/>
              <a:ext cx="575756" cy="4052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873270" y="3114251"/>
              <a:ext cx="454278" cy="4638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85809" y="4415181"/>
              <a:ext cx="454278" cy="4638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cxnSp>
          <p:nvCxnSpPr>
            <p:cNvPr id="19" name="Straight Arrow Connector 18"/>
            <p:cNvCxnSpPr>
              <a:stCxn id="16" idx="2"/>
              <a:endCxn id="13" idx="0"/>
            </p:cNvCxnSpPr>
            <p:nvPr/>
          </p:nvCxnSpPr>
          <p:spPr>
            <a:xfrm flipH="1">
              <a:off x="2901478" y="3346164"/>
              <a:ext cx="971792" cy="453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4"/>
              <a:endCxn id="12" idx="0"/>
            </p:cNvCxnSpPr>
            <p:nvPr/>
          </p:nvCxnSpPr>
          <p:spPr>
            <a:xfrm>
              <a:off x="4100409" y="3578077"/>
              <a:ext cx="5522" cy="2220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6"/>
              <a:endCxn id="14" idx="0"/>
            </p:cNvCxnSpPr>
            <p:nvPr/>
          </p:nvCxnSpPr>
          <p:spPr>
            <a:xfrm>
              <a:off x="4327548" y="3346164"/>
              <a:ext cx="1078592" cy="453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2"/>
              <a:endCxn id="17" idx="2"/>
            </p:cNvCxnSpPr>
            <p:nvPr/>
          </p:nvCxnSpPr>
          <p:spPr>
            <a:xfrm>
              <a:off x="2901478" y="4205340"/>
              <a:ext cx="984331" cy="441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2"/>
              <a:endCxn id="17" idx="0"/>
            </p:cNvCxnSpPr>
            <p:nvPr/>
          </p:nvCxnSpPr>
          <p:spPr>
            <a:xfrm>
              <a:off x="4105931" y="4205340"/>
              <a:ext cx="7017" cy="209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4" idx="2"/>
              <a:endCxn id="17" idx="6"/>
            </p:cNvCxnSpPr>
            <p:nvPr/>
          </p:nvCxnSpPr>
          <p:spPr>
            <a:xfrm flipH="1">
              <a:off x="4340087" y="4205340"/>
              <a:ext cx="1066053" cy="441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" idx="2"/>
              <a:endCxn id="16" idx="0"/>
            </p:cNvCxnSpPr>
            <p:nvPr/>
          </p:nvCxnSpPr>
          <p:spPr>
            <a:xfrm>
              <a:off x="4096383" y="2694609"/>
              <a:ext cx="4026" cy="4196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ight Brace 50"/>
            <p:cNvSpPr/>
            <p:nvPr/>
          </p:nvSpPr>
          <p:spPr>
            <a:xfrm>
              <a:off x="6027530" y="2289369"/>
              <a:ext cx="315050" cy="81384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Brace 51"/>
            <p:cNvSpPr/>
            <p:nvPr/>
          </p:nvSpPr>
          <p:spPr>
            <a:xfrm>
              <a:off x="6027530" y="3255618"/>
              <a:ext cx="315050" cy="162338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15549" y="2513016"/>
              <a:ext cx="2968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Serial (low thread availability)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15549" y="3859776"/>
              <a:ext cx="3574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Concurrent (high thread availability)</a:t>
              </a:r>
              <a:endParaRPr lang="en-US" dirty="0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351139"/>
            <a:ext cx="8229600" cy="905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With Procrastination, </a:t>
            </a:r>
            <a:r>
              <a:rPr lang="en-US" sz="2800" b="1" dirty="0" smtClean="0"/>
              <a:t>half</a:t>
            </a:r>
            <a:r>
              <a:rPr lang="en-US" sz="2800" dirty="0" smtClean="0"/>
              <a:t> of local major GCs were </a:t>
            </a:r>
            <a:r>
              <a:rPr lang="en-US" sz="2800" i="1" dirty="0" smtClean="0"/>
              <a:t>forced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76801" y="5409096"/>
            <a:ext cx="6728503" cy="905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Eager exporting writes while preserving visibility invariant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2" y="5353871"/>
            <a:ext cx="515945" cy="9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618592"/>
          </a:xfrm>
        </p:spPr>
        <p:txBody>
          <a:bodyPr/>
          <a:lstStyle/>
          <a:p>
            <a:r>
              <a:rPr lang="en-US" dirty="0" smtClean="0"/>
              <a:t>A clean object closure can be lifted to the shared heap without breaking the visibility invariant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6086" y="3268870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:= x</a:t>
            </a:r>
            <a:endParaRPr lang="en-US" sz="3200" dirty="0"/>
          </a:p>
        </p:txBody>
      </p:sp>
      <p:sp>
        <p:nvSpPr>
          <p:cNvPr id="6" name="Oval Callout 5"/>
          <p:cNvSpPr/>
          <p:nvPr/>
        </p:nvSpPr>
        <p:spPr>
          <a:xfrm>
            <a:off x="1446695" y="3743739"/>
            <a:ext cx="2639391" cy="894522"/>
          </a:xfrm>
          <a:prstGeom prst="wedgeEllipseCallout">
            <a:avLst>
              <a:gd name="adj1" fmla="val 52938"/>
              <a:gd name="adj2" fmla="val -584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inSharedHeap</a:t>
            </a:r>
            <a:r>
              <a:rPr lang="en-US" dirty="0" smtClean="0">
                <a:solidFill>
                  <a:srgbClr val="000000"/>
                </a:solidFill>
              </a:rPr>
              <a:t> (r)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91489" y="3743739"/>
            <a:ext cx="2373902" cy="894522"/>
          </a:xfrm>
          <a:prstGeom prst="wedgeEllipseCallout">
            <a:avLst>
              <a:gd name="adj1" fmla="val -51980"/>
              <a:gd name="adj2" fmla="val -634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inLocalHeap</a:t>
            </a:r>
            <a:r>
              <a:rPr lang="en-US" dirty="0" smtClean="0">
                <a:solidFill>
                  <a:srgbClr val="000000"/>
                </a:solidFill>
              </a:rPr>
              <a:t> (x)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&amp;&amp;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isClean</a:t>
            </a:r>
            <a:r>
              <a:rPr lang="en-US" dirty="0" smtClean="0">
                <a:solidFill>
                  <a:srgbClr val="000000"/>
                </a:solidFill>
              </a:rPr>
              <a:t> (x)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5306" y="5215595"/>
            <a:ext cx="6341540" cy="584776"/>
            <a:chOff x="1934002" y="5215595"/>
            <a:chExt cx="6341540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2771912" y="5215595"/>
              <a:ext cx="55036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Eager write (no Procrastination)</a:t>
              </a:r>
              <a:endParaRPr lang="en-US" sz="3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4002" y="5385312"/>
              <a:ext cx="553412" cy="41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22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Cleanliness: </a:t>
            </a:r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52648" y="2133249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52648" y="4101426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18360" y="4415702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8887" y="3516634"/>
            <a:ext cx="23258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lift (x) to shared </a:t>
            </a:r>
          </a:p>
          <a:p>
            <a:r>
              <a:rPr lang="en-US" sz="2600" dirty="0" smtClean="0"/>
              <a:t>heap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27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652648" y="2133249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652648" y="4101426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Cleanliness</a:t>
            </a:r>
            <a:r>
              <a:rPr lang="en-US"/>
              <a:t>: </a:t>
            </a:r>
            <a:r>
              <a:rPr lang="en-US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17790" y="258206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flipV="1">
            <a:off x="4264059" y="3090475"/>
            <a:ext cx="7994" cy="130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01183" y="4216671"/>
            <a:ext cx="2630421" cy="899286"/>
            <a:chOff x="3001183" y="4150413"/>
            <a:chExt cx="2630421" cy="899286"/>
          </a:xfrm>
        </p:grpSpPr>
        <p:sp>
          <p:nvSpPr>
            <p:cNvPr id="8" name="Rounded Rectangle 7"/>
            <p:cNvSpPr/>
            <p:nvPr/>
          </p:nvSpPr>
          <p:spPr>
            <a:xfrm>
              <a:off x="3909796" y="4331459"/>
              <a:ext cx="708526" cy="5084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FWD</a:t>
              </a:r>
              <a:endParaRPr lang="en-US" dirty="0"/>
            </a:p>
          </p:txBody>
        </p:sp>
        <p:cxnSp>
          <p:nvCxnSpPr>
            <p:cNvPr id="12" name="Curved Connector 11"/>
            <p:cNvCxnSpPr/>
            <p:nvPr/>
          </p:nvCxnSpPr>
          <p:spPr>
            <a:xfrm rot="10800000" flipV="1">
              <a:off x="4626317" y="4150413"/>
              <a:ext cx="817549" cy="309218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10800000">
              <a:off x="4626316" y="4716945"/>
              <a:ext cx="1005288" cy="332754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3001183" y="4150413"/>
              <a:ext cx="874506" cy="309219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flipV="1">
              <a:off x="3001183" y="4716945"/>
              <a:ext cx="874506" cy="332754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207235" y="2644199"/>
            <a:ext cx="26194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find all references </a:t>
            </a:r>
          </a:p>
          <a:p>
            <a:r>
              <a:rPr lang="en-US" sz="2600" dirty="0" smtClean="0"/>
              <a:t>to FWD</a:t>
            </a:r>
            <a:endParaRPr lang="en-US" sz="2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29" y="1808915"/>
            <a:ext cx="515945" cy="9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652648" y="2133249"/>
            <a:ext cx="3225102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652648" y="4101426"/>
            <a:ext cx="3225102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Cleanliness</a:t>
            </a:r>
            <a:r>
              <a:rPr lang="en-US"/>
              <a:t>: </a:t>
            </a:r>
            <a:r>
              <a:rPr lang="en-US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17790" y="258206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2" name="Curved Connector 11"/>
          <p:cNvCxnSpPr>
            <a:endCxn id="7" idx="3"/>
          </p:cNvCxnSpPr>
          <p:nvPr/>
        </p:nvCxnSpPr>
        <p:spPr>
          <a:xfrm rot="16200000" flipV="1">
            <a:off x="4045749" y="3416835"/>
            <a:ext cx="1978690" cy="81755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V="1">
            <a:off x="3886456" y="3676630"/>
            <a:ext cx="1724482" cy="55217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7" idx="1"/>
          </p:cNvCxnSpPr>
          <p:nvPr/>
        </p:nvCxnSpPr>
        <p:spPr>
          <a:xfrm rot="5400000" flipH="1" flipV="1">
            <a:off x="2465657" y="3362825"/>
            <a:ext cx="1978689" cy="9255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2853889" y="3626934"/>
            <a:ext cx="1724482" cy="65156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207235" y="1898260"/>
            <a:ext cx="2479565" cy="1638491"/>
            <a:chOff x="6207235" y="1898260"/>
            <a:chExt cx="2479565" cy="1638491"/>
          </a:xfrm>
        </p:grpSpPr>
        <p:sp>
          <p:nvSpPr>
            <p:cNvPr id="24" name="Multiply 23"/>
            <p:cNvSpPr/>
            <p:nvPr/>
          </p:nvSpPr>
          <p:spPr>
            <a:xfrm>
              <a:off x="6999208" y="1898260"/>
              <a:ext cx="892017" cy="68380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07235" y="2644199"/>
              <a:ext cx="247956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Need to scan the </a:t>
              </a:r>
            </a:p>
            <a:p>
              <a:r>
                <a:rPr lang="en-US" sz="2600" dirty="0" smtClean="0"/>
                <a:t>entire local heap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06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52648" y="4101426"/>
            <a:ext cx="2670309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38452" y="4216671"/>
            <a:ext cx="1128741" cy="1051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652648" y="2133249"/>
            <a:ext cx="2670309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Cleanliness: </a:t>
            </a:r>
            <a:r>
              <a:rPr lang="en-US" dirty="0" smtClean="0"/>
              <a:t>Simpler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76748" y="258206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flipV="1">
            <a:off x="3423017" y="3090475"/>
            <a:ext cx="7994" cy="130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68754" y="4397717"/>
            <a:ext cx="1315508" cy="508414"/>
            <a:chOff x="3909796" y="4331459"/>
            <a:chExt cx="1315508" cy="508414"/>
          </a:xfrm>
        </p:grpSpPr>
        <p:sp>
          <p:nvSpPr>
            <p:cNvPr id="8" name="Rounded Rectangle 7"/>
            <p:cNvSpPr/>
            <p:nvPr/>
          </p:nvSpPr>
          <p:spPr>
            <a:xfrm>
              <a:off x="3909796" y="4331459"/>
              <a:ext cx="708526" cy="5084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FWD</a:t>
              </a:r>
              <a:endParaRPr lang="en-US" dirty="0"/>
            </a:p>
          </p:txBody>
        </p:sp>
        <p:cxnSp>
          <p:nvCxnSpPr>
            <p:cNvPr id="12" name="Curved Connector 11"/>
            <p:cNvCxnSpPr/>
            <p:nvPr/>
          </p:nvCxnSpPr>
          <p:spPr>
            <a:xfrm rot="10800000">
              <a:off x="4626321" y="4459634"/>
              <a:ext cx="598983" cy="1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10800000">
              <a:off x="4626316" y="4716946"/>
              <a:ext cx="598988" cy="12701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207235" y="2644199"/>
            <a:ext cx="24735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Do all references </a:t>
            </a:r>
          </a:p>
          <a:p>
            <a:r>
              <a:rPr lang="en-US" sz="2600" dirty="0" smtClean="0"/>
              <a:t>originate from </a:t>
            </a:r>
          </a:p>
          <a:p>
            <a:r>
              <a:rPr lang="en-US" sz="2600" dirty="0" smtClean="0"/>
              <a:t>heap region </a:t>
            </a:r>
            <a:r>
              <a:rPr lang="en-US" sz="2600" i="1" dirty="0" smtClean="0"/>
              <a:t>h?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29" y="1808915"/>
            <a:ext cx="515945" cy="9607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1815" y="5478031"/>
            <a:ext cx="4573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sizeof</a:t>
            </a:r>
            <a:r>
              <a:rPr lang="en-US" sz="2600" dirty="0" smtClean="0"/>
              <a:t> (h) &lt;&lt; </a:t>
            </a:r>
            <a:r>
              <a:rPr lang="en-US" sz="2600" dirty="0" err="1" smtClean="0"/>
              <a:t>sizeof</a:t>
            </a:r>
            <a:r>
              <a:rPr lang="en-US" sz="2600" dirty="0" smtClean="0"/>
              <a:t> (local heap)</a:t>
            </a:r>
            <a:endParaRPr lang="en-US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8985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52648" y="4101426"/>
            <a:ext cx="2670309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38452" y="4216671"/>
            <a:ext cx="1128741" cy="1051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652648" y="2133249"/>
            <a:ext cx="2670309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Cleanliness: </a:t>
            </a:r>
            <a:r>
              <a:rPr lang="en-US" dirty="0" smtClean="0"/>
              <a:t>Simpler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76748" y="2582061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 flipH="1" flipV="1">
            <a:off x="3431011" y="3090475"/>
            <a:ext cx="743424" cy="1614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07235" y="2644199"/>
            <a:ext cx="21977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Only scan the</a:t>
            </a:r>
          </a:p>
          <a:p>
            <a:r>
              <a:rPr lang="en-US" sz="2600" dirty="0" smtClean="0"/>
              <a:t>heap region </a:t>
            </a:r>
            <a:r>
              <a:rPr lang="en-US" sz="2600" i="1" dirty="0" smtClean="0"/>
              <a:t>h.</a:t>
            </a:r>
            <a:endParaRPr lang="en-US" sz="2600" i="1" dirty="0"/>
          </a:p>
        </p:txBody>
      </p:sp>
      <p:cxnSp>
        <p:nvCxnSpPr>
          <p:cNvPr id="17" name="Straight Arrow Connector 16"/>
          <p:cNvCxnSpPr>
            <a:endCxn id="7" idx="3"/>
          </p:cNvCxnSpPr>
          <p:nvPr/>
        </p:nvCxnSpPr>
        <p:spPr>
          <a:xfrm flipH="1" flipV="1">
            <a:off x="3785274" y="2836268"/>
            <a:ext cx="860264" cy="173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94" y="2281893"/>
            <a:ext cx="553412" cy="41505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628480" y="3912462"/>
            <a:ext cx="1689652" cy="913539"/>
          </a:xfrm>
          <a:prstGeom prst="wedgeEllipseCallout">
            <a:avLst>
              <a:gd name="adj1" fmla="val -43690"/>
              <a:gd name="adj2" fmla="val -947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 session!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51815" y="5478031"/>
            <a:ext cx="4573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sizeof</a:t>
            </a:r>
            <a:r>
              <a:rPr lang="en-US" sz="2600" dirty="0" smtClean="0"/>
              <a:t> (h) &lt;&lt; </a:t>
            </a:r>
            <a:r>
              <a:rPr lang="en-US" sz="2600" dirty="0" err="1" smtClean="0"/>
              <a:t>sizeof</a:t>
            </a:r>
            <a:r>
              <a:rPr lang="en-US" sz="2600" dirty="0" smtClean="0"/>
              <a:t> (local heap)</a:t>
            </a:r>
            <a:endParaRPr lang="en-US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11720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110783"/>
            <a:ext cx="8229600" cy="178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Current session closed &amp; new session opened</a:t>
            </a:r>
          </a:p>
          <a:p>
            <a:pPr lvl="1"/>
            <a:r>
              <a:rPr lang="en-US" sz="2400" dirty="0" smtClean="0"/>
              <a:t>After an exporting write, a user-level context switch, a local GC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7"/>
            <a:ext cx="8229600" cy="146910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 of an exporting write is often</a:t>
            </a:r>
          </a:p>
          <a:p>
            <a:pPr lvl="1"/>
            <a:r>
              <a:rPr lang="en-US" sz="2400" dirty="0" smtClean="0"/>
              <a:t>Young</a:t>
            </a:r>
          </a:p>
          <a:p>
            <a:pPr lvl="1"/>
            <a:r>
              <a:rPr lang="en-US" sz="2400" dirty="0" smtClean="0"/>
              <a:t>rarely referenced from outside the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3281" y="1600486"/>
            <a:ext cx="8637777" cy="2575627"/>
            <a:chOff x="213281" y="1600486"/>
            <a:chExt cx="8637777" cy="2575627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498211" y="3304624"/>
              <a:ext cx="0" cy="3662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13281" y="1600486"/>
              <a:ext cx="8637777" cy="2575627"/>
              <a:chOff x="213281" y="1600486"/>
              <a:chExt cx="8637777" cy="25756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3281" y="1600486"/>
                <a:ext cx="8637777" cy="2575627"/>
                <a:chOff x="726307" y="2012644"/>
                <a:chExt cx="7835895" cy="207232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542421" y="2782007"/>
                  <a:ext cx="5683681" cy="1282947"/>
                  <a:chOff x="924734" y="2913587"/>
                  <a:chExt cx="5683681" cy="1282947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176328" y="2913587"/>
                    <a:ext cx="2603318" cy="601359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Previous Session</a:t>
                    </a:r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4779937" y="2913587"/>
                    <a:ext cx="1105142" cy="601359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Current Session</a:t>
                    </a:r>
                    <a:endParaRPr lang="en-US" sz="16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5885079" y="2913587"/>
                    <a:ext cx="723336" cy="601359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Free</a:t>
                    </a:r>
                    <a:endParaRPr lang="en-US" dirty="0"/>
                  </a:p>
                </p:txBody>
              </p: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5885079" y="3515360"/>
                    <a:ext cx="0" cy="29464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24734" y="3019777"/>
                    <a:ext cx="109366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Local Heap</a:t>
                    </a:r>
                    <a:endParaRPr lang="en-US" sz="1600" dirty="0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 flipV="1">
                    <a:off x="4788182" y="3515360"/>
                    <a:ext cx="0" cy="29464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105256" y="3846597"/>
                    <a:ext cx="12061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SessionStart</a:t>
                    </a:r>
                    <a:endParaRPr lang="en-US" sz="1600" dirty="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457868" y="3857980"/>
                    <a:ext cx="85442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Frontier</a:t>
                    </a:r>
                    <a:endParaRPr lang="en-US" sz="1600" dirty="0"/>
                  </a:p>
                </p:txBody>
              </p:sp>
            </p:grpSp>
            <p:sp>
              <p:nvSpPr>
                <p:cNvPr id="17" name="Oval Callout 16"/>
                <p:cNvSpPr/>
                <p:nvPr/>
              </p:nvSpPr>
              <p:spPr>
                <a:xfrm>
                  <a:off x="6929976" y="2012644"/>
                  <a:ext cx="1632226" cy="739912"/>
                </a:xfrm>
                <a:prstGeom prst="wedgeEllipseCallout">
                  <a:avLst>
                    <a:gd name="adj1" fmla="val -105368"/>
                    <a:gd name="adj2" fmla="val 60729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Young Objects</a:t>
                  </a:r>
                  <a:endParaRPr lang="en-US" sz="1600" dirty="0"/>
                </a:p>
              </p:txBody>
            </p:sp>
            <p:sp>
              <p:nvSpPr>
                <p:cNvPr id="18" name="Oval Callout 17"/>
                <p:cNvSpPr/>
                <p:nvPr/>
              </p:nvSpPr>
              <p:spPr>
                <a:xfrm>
                  <a:off x="726307" y="3345061"/>
                  <a:ext cx="1632226" cy="739912"/>
                </a:xfrm>
                <a:prstGeom prst="wedgeEllipseCallout">
                  <a:avLst>
                    <a:gd name="adj1" fmla="val 77538"/>
                    <a:gd name="adj2" fmla="val -72570"/>
                  </a:avLst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Old </a:t>
                  </a:r>
                </a:p>
                <a:p>
                  <a:pPr algn="ctr"/>
                  <a:r>
                    <a:rPr lang="en-US" sz="1600" dirty="0" smtClean="0"/>
                    <a:t>Objects</a:t>
                  </a:r>
                  <a:endParaRPr lang="en-US" sz="16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205102" y="3716307"/>
                <a:ext cx="586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Start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5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110783"/>
            <a:ext cx="8229600" cy="178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Current session closed &amp; new session opened</a:t>
            </a:r>
          </a:p>
          <a:p>
            <a:pPr lvl="1"/>
            <a:r>
              <a:rPr lang="en-US" sz="2400" dirty="0" smtClean="0"/>
              <a:t>After an exporting write, a user-level context switch, a local GC</a:t>
            </a:r>
          </a:p>
          <a:p>
            <a:pPr lvl="1"/>
            <a:r>
              <a:rPr lang="en-US" sz="2400" dirty="0" smtClean="0"/>
              <a:t>SessionStart is moved to Frontier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7"/>
            <a:ext cx="8229600" cy="146910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 of an exporting write is often</a:t>
            </a:r>
          </a:p>
          <a:p>
            <a:pPr lvl="1"/>
            <a:r>
              <a:rPr lang="en-US" sz="2400" dirty="0" smtClean="0"/>
              <a:t>Young</a:t>
            </a:r>
          </a:p>
          <a:p>
            <a:pPr lvl="1"/>
            <a:r>
              <a:rPr lang="en-US" sz="2400" dirty="0" smtClean="0"/>
              <a:t>rarely referenced from outside the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5894731"/>
            <a:ext cx="8229600" cy="565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Average session size &lt; </a:t>
            </a:r>
            <a:r>
              <a:rPr lang="en-US" sz="2800" b="1" dirty="0"/>
              <a:t>4KB</a:t>
            </a:r>
          </a:p>
          <a:p>
            <a:pPr lvl="1"/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12911" y="2556701"/>
            <a:ext cx="6494624" cy="1512308"/>
            <a:chOff x="1112911" y="2556701"/>
            <a:chExt cx="6494624" cy="151230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498211" y="3304624"/>
              <a:ext cx="0" cy="3662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112911" y="2556701"/>
              <a:ext cx="6494624" cy="1512308"/>
              <a:chOff x="1112911" y="2556701"/>
              <a:chExt cx="6494624" cy="15123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12911" y="2556701"/>
                <a:ext cx="6494624" cy="1512308"/>
                <a:chOff x="924734" y="2913587"/>
                <a:chExt cx="5891702" cy="1216791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176328" y="2913587"/>
                  <a:ext cx="3708751" cy="60135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Previous Session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885079" y="2913587"/>
                  <a:ext cx="723336" cy="60135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Free</a:t>
                  </a:r>
                  <a:endParaRPr lang="en-US" dirty="0"/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5885079" y="3515360"/>
                  <a:ext cx="0" cy="294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924734" y="3019777"/>
                  <a:ext cx="10936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Local Heap</a:t>
                  </a:r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903522" y="3857980"/>
                  <a:ext cx="1912914" cy="2723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Frontier &amp; SessionStart</a:t>
                  </a:r>
                  <a:endParaRPr lang="en-US" sz="16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205102" y="3716307"/>
                <a:ext cx="586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Start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4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Eager exporting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83362"/>
            <a:ext cx="8229600" cy="130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clean object closure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fully contained</a:t>
            </a:r>
            <a:r>
              <a:rPr lang="en-US" sz="2000" dirty="0" smtClean="0"/>
              <a:t> within the current session</a:t>
            </a:r>
          </a:p>
          <a:p>
            <a:pPr lvl="1"/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FF0000"/>
                </a:solidFill>
              </a:rPr>
              <a:t>no references</a:t>
            </a:r>
            <a:r>
              <a:rPr lang="en-US" sz="2000" dirty="0" smtClean="0"/>
              <a:t> from previous session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6943" y="2481270"/>
            <a:ext cx="6563492" cy="1538562"/>
            <a:chOff x="1166943" y="2348754"/>
            <a:chExt cx="6563492" cy="1538562"/>
          </a:xfrm>
        </p:grpSpPr>
        <p:grpSp>
          <p:nvGrpSpPr>
            <p:cNvPr id="9" name="Group 8"/>
            <p:cNvGrpSpPr/>
            <p:nvPr/>
          </p:nvGrpSpPr>
          <p:grpSpPr>
            <a:xfrm>
              <a:off x="1166943" y="2348754"/>
              <a:ext cx="6563492" cy="1538562"/>
              <a:chOff x="924734" y="2913587"/>
              <a:chExt cx="5683681" cy="7791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76328" y="2913587"/>
                <a:ext cx="2603318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Previous Session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79937" y="2913587"/>
                <a:ext cx="1105142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600" dirty="0" smtClean="0"/>
                  <a:t>Current Session</a:t>
                </a:r>
                <a:endParaRPr lang="en-US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885079" y="2913587"/>
                <a:ext cx="723336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24734" y="3121337"/>
                <a:ext cx="947067" cy="1714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600" dirty="0" smtClean="0"/>
                  <a:t>Local Heap</a:t>
                </a:r>
                <a:endParaRPr lang="en-US" sz="1600" dirty="0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084956" y="2448907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50834" y="2993338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30617" y="2993338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3" idx="3"/>
              <a:endCxn id="11" idx="0"/>
            </p:cNvCxnSpPr>
            <p:nvPr/>
          </p:nvCxnSpPr>
          <p:spPr>
            <a:xfrm flipH="1">
              <a:off x="6044095" y="2804262"/>
              <a:ext cx="97466" cy="1890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" idx="5"/>
              <a:endCxn id="12" idx="0"/>
            </p:cNvCxnSpPr>
            <p:nvPr/>
          </p:nvCxnSpPr>
          <p:spPr>
            <a:xfrm>
              <a:off x="6414873" y="2804262"/>
              <a:ext cx="209005" cy="1890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6"/>
              <a:endCxn id="12" idx="2"/>
            </p:cNvCxnSpPr>
            <p:nvPr/>
          </p:nvCxnSpPr>
          <p:spPr>
            <a:xfrm>
              <a:off x="6237356" y="3201500"/>
              <a:ext cx="19326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086087" y="2865231"/>
              <a:ext cx="19580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Multiply 23"/>
            <p:cNvSpPr/>
            <p:nvPr/>
          </p:nvSpPr>
          <p:spPr>
            <a:xfrm>
              <a:off x="4377104" y="2523330"/>
              <a:ext cx="892017" cy="68380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13661" y="4856262"/>
            <a:ext cx="5118156" cy="11874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Notched Right Arrow 20"/>
          <p:cNvSpPr/>
          <p:nvPr/>
        </p:nvSpPr>
        <p:spPr>
          <a:xfrm rot="5400000">
            <a:off x="4827382" y="4215380"/>
            <a:ext cx="640522" cy="496956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7295" y="41877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:= x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4087469" y="4992308"/>
            <a:ext cx="386522" cy="4163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68325" y="5200470"/>
            <a:ext cx="12488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Shared Heap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78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483863" y="2665896"/>
            <a:ext cx="2176275" cy="834887"/>
          </a:xfrm>
          <a:prstGeom prst="wedgeEllipseCallout">
            <a:avLst>
              <a:gd name="adj1" fmla="val -2297"/>
              <a:gd name="adj2" fmla="val 773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Expendable resource?</a:t>
            </a:r>
            <a:endParaRPr lang="en-US" sz="160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0316"/>
            <a:ext cx="8229600" cy="745316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449983" y="3765834"/>
            <a:ext cx="2244034" cy="698813"/>
            <a:chOff x="1435652" y="3964608"/>
            <a:chExt cx="2244034" cy="698813"/>
          </a:xfrm>
        </p:grpSpPr>
        <p:sp>
          <p:nvSpPr>
            <p:cNvPr id="27" name="Line Callout 1 26"/>
            <p:cNvSpPr/>
            <p:nvPr/>
          </p:nvSpPr>
          <p:spPr>
            <a:xfrm>
              <a:off x="1435652" y="3964608"/>
              <a:ext cx="2244034" cy="698813"/>
            </a:xfrm>
            <a:prstGeom prst="borderCallout1">
              <a:avLst>
                <a:gd name="adj1" fmla="val 54750"/>
                <a:gd name="adj2" fmla="val -5380"/>
                <a:gd name="adj3" fmla="val 135313"/>
                <a:gd name="adj4" fmla="val -3045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Scheduler 1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536598" y="4070627"/>
              <a:ext cx="294907" cy="28713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/>
                <a:t>t1</a:t>
              </a:r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993122" y="4070627"/>
              <a:ext cx="294907" cy="28713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t2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313392" y="4070627"/>
              <a:ext cx="294907" cy="28713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rgbClr val="FFFFFF"/>
                  </a:solidFill>
                </a:rPr>
                <a:t>tn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401641" y="4227444"/>
              <a:ext cx="778881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Oval Callout 36"/>
          <p:cNvSpPr/>
          <p:nvPr/>
        </p:nvSpPr>
        <p:spPr>
          <a:xfrm>
            <a:off x="6681582" y="3684113"/>
            <a:ext cx="1939235" cy="689113"/>
          </a:xfrm>
          <a:prstGeom prst="wedgeEllipseCallout">
            <a:avLst>
              <a:gd name="adj1" fmla="val -97984"/>
              <a:gd name="adj2" fmla="val 166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Lots of concurrency!</a:t>
            </a:r>
            <a:endParaRPr lang="en-US" sz="1600" i="1" dirty="0"/>
          </a:p>
        </p:txBody>
      </p:sp>
      <p:sp>
        <p:nvSpPr>
          <p:cNvPr id="53" name="Rectangle 52"/>
          <p:cNvSpPr/>
          <p:nvPr/>
        </p:nvSpPr>
        <p:spPr>
          <a:xfrm>
            <a:off x="1908842" y="5565922"/>
            <a:ext cx="5326317" cy="59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13661" y="4856262"/>
            <a:ext cx="5118156" cy="11874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Eager exporting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83362"/>
            <a:ext cx="8229600" cy="130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clean object closure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fully contained</a:t>
            </a:r>
            <a:r>
              <a:rPr lang="en-US" sz="2000" dirty="0" smtClean="0"/>
              <a:t> within the current session</a:t>
            </a:r>
          </a:p>
          <a:p>
            <a:pPr lvl="1"/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FF0000"/>
                </a:solidFill>
              </a:rPr>
              <a:t>no references</a:t>
            </a:r>
            <a:r>
              <a:rPr lang="en-US" sz="2000" dirty="0" smtClean="0"/>
              <a:t> from previous session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6943" y="2481270"/>
            <a:ext cx="6563492" cy="3471793"/>
            <a:chOff x="1166943" y="2348754"/>
            <a:chExt cx="6563492" cy="3471793"/>
          </a:xfrm>
        </p:grpSpPr>
        <p:grpSp>
          <p:nvGrpSpPr>
            <p:cNvPr id="9" name="Group 8"/>
            <p:cNvGrpSpPr/>
            <p:nvPr/>
          </p:nvGrpSpPr>
          <p:grpSpPr>
            <a:xfrm>
              <a:off x="1166943" y="2348754"/>
              <a:ext cx="6563492" cy="1538562"/>
              <a:chOff x="924734" y="2913587"/>
              <a:chExt cx="5683681" cy="7791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76328" y="2913587"/>
                <a:ext cx="2603318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Previous Session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79937" y="2913587"/>
                <a:ext cx="1105142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600" dirty="0" smtClean="0"/>
                  <a:t>Current Session</a:t>
                </a:r>
                <a:endParaRPr lang="en-US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885079" y="2913587"/>
                <a:ext cx="723336" cy="7791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24734" y="3121337"/>
                <a:ext cx="947067" cy="1714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600" dirty="0" smtClean="0"/>
                  <a:t>Local Heap</a:t>
                </a:r>
                <a:endParaRPr lang="en-US" sz="1600" dirty="0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4804751" y="4859792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0629" y="5404223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150412" y="5404223"/>
              <a:ext cx="386522" cy="41632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3" idx="3"/>
              <a:endCxn id="11" idx="0"/>
            </p:cNvCxnSpPr>
            <p:nvPr/>
          </p:nvCxnSpPr>
          <p:spPr>
            <a:xfrm flipH="1">
              <a:off x="4763890" y="5215147"/>
              <a:ext cx="97466" cy="1890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" idx="5"/>
              <a:endCxn id="12" idx="0"/>
            </p:cNvCxnSpPr>
            <p:nvPr/>
          </p:nvCxnSpPr>
          <p:spPr>
            <a:xfrm>
              <a:off x="5134668" y="5215147"/>
              <a:ext cx="209005" cy="1890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6"/>
              <a:endCxn id="12" idx="2"/>
            </p:cNvCxnSpPr>
            <p:nvPr/>
          </p:nvCxnSpPr>
          <p:spPr>
            <a:xfrm>
              <a:off x="4957151" y="5612385"/>
              <a:ext cx="19326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086087" y="2865231"/>
              <a:ext cx="19580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Multiply 23"/>
            <p:cNvSpPr/>
            <p:nvPr/>
          </p:nvSpPr>
          <p:spPr>
            <a:xfrm>
              <a:off x="4377104" y="2523330"/>
              <a:ext cx="892017" cy="68380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Notched Right Arrow 20"/>
          <p:cNvSpPr/>
          <p:nvPr/>
        </p:nvSpPr>
        <p:spPr>
          <a:xfrm rot="5400000">
            <a:off x="4827382" y="4215380"/>
            <a:ext cx="640522" cy="496956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7295" y="41877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:= x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4087469" y="4992308"/>
            <a:ext cx="386522" cy="4163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68325" y="5200470"/>
            <a:ext cx="12488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Shared Heap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25" idx="6"/>
            <a:endCxn id="3" idx="2"/>
          </p:cNvCxnSpPr>
          <p:nvPr/>
        </p:nvCxnSpPr>
        <p:spPr>
          <a:xfrm>
            <a:off x="4473991" y="5200470"/>
            <a:ext cx="3307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Callout 17"/>
          <p:cNvSpPr/>
          <p:nvPr/>
        </p:nvSpPr>
        <p:spPr>
          <a:xfrm>
            <a:off x="6648174" y="1303130"/>
            <a:ext cx="1303130" cy="902053"/>
          </a:xfrm>
          <a:prstGeom prst="wedgeEllipseCallout">
            <a:avLst>
              <a:gd name="adj1" fmla="val -54731"/>
              <a:gd name="adj2" fmla="val 943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Walk and fix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4386" y="2789585"/>
            <a:ext cx="513788" cy="5500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FWD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endCxn id="30" idx="1"/>
          </p:cNvCxnSpPr>
          <p:nvPr/>
        </p:nvCxnSpPr>
        <p:spPr>
          <a:xfrm>
            <a:off x="5941391" y="2655846"/>
            <a:ext cx="268238" cy="2142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3"/>
          </p:cNvCxnSpPr>
          <p:nvPr/>
        </p:nvCxnSpPr>
        <p:spPr>
          <a:xfrm flipV="1">
            <a:off x="5941391" y="3259092"/>
            <a:ext cx="268238" cy="2085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7"/>
          </p:cNvCxnSpPr>
          <p:nvPr/>
        </p:nvCxnSpPr>
        <p:spPr>
          <a:xfrm flipH="1">
            <a:off x="6572931" y="2655846"/>
            <a:ext cx="185678" cy="2142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5"/>
          </p:cNvCxnSpPr>
          <p:nvPr/>
        </p:nvCxnSpPr>
        <p:spPr>
          <a:xfrm flipH="1" flipV="1">
            <a:off x="6572931" y="3259092"/>
            <a:ext cx="185678" cy="2085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4"/>
          </p:cNvCxnSpPr>
          <p:nvPr/>
        </p:nvCxnSpPr>
        <p:spPr>
          <a:xfrm flipH="1">
            <a:off x="5269121" y="3339647"/>
            <a:ext cx="1122159" cy="20080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tracing current session?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559"/>
            <a:ext cx="8229600" cy="22910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Many SML objects are tree-structured (List, Tree, </a:t>
            </a:r>
            <a:r>
              <a:rPr lang="en-US" sz="2600" dirty="0" err="1" smtClean="0"/>
              <a:t>etc</a:t>
            </a:r>
            <a:r>
              <a:rPr lang="en-US" sz="2600" dirty="0" smtClean="0"/>
              <a:t>,.)</a:t>
            </a:r>
          </a:p>
          <a:p>
            <a:pPr lvl="1"/>
            <a:r>
              <a:rPr lang="en-US" sz="2200" dirty="0" smtClean="0"/>
              <a:t>Specialize for no pointers from outside the closure</a:t>
            </a:r>
          </a:p>
          <a:p>
            <a:r>
              <a:rPr lang="en-US" sz="2600" dirty="0" smtClean="0"/>
              <a:t>∀</a:t>
            </a:r>
            <a:r>
              <a:rPr lang="en-US" sz="2600" dirty="0"/>
              <a:t>x’ ∊ transitive closure (x</a:t>
            </a:r>
            <a:r>
              <a:rPr lang="en-US" sz="2600" dirty="0" smtClean="0"/>
              <a:t>), </a:t>
            </a:r>
          </a:p>
          <a:p>
            <a:pPr marL="457200" lvl="1" indent="0">
              <a:buNone/>
            </a:pPr>
            <a:r>
              <a:rPr lang="en-US" sz="2400" dirty="0" smtClean="0"/>
              <a:t>			</a:t>
            </a:r>
            <a:r>
              <a:rPr lang="en-US" sz="2400" dirty="0" err="1" smtClean="0"/>
              <a:t>ref_count</a:t>
            </a:r>
            <a:r>
              <a:rPr lang="en-US" sz="2400" dirty="0" smtClean="0"/>
              <a:t> (x) = 0 &amp;&amp; </a:t>
            </a:r>
            <a:r>
              <a:rPr lang="en-US" sz="2400" dirty="0" err="1" smtClean="0"/>
              <a:t>ref_count</a:t>
            </a:r>
            <a:r>
              <a:rPr lang="en-US" sz="2400" dirty="0" smtClean="0"/>
              <a:t> (x’)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05956" y="3000326"/>
            <a:ext cx="4509740" cy="1538562"/>
            <a:chOff x="2305956" y="2505247"/>
            <a:chExt cx="4509740" cy="1538562"/>
          </a:xfrm>
        </p:grpSpPr>
        <p:sp>
          <p:nvSpPr>
            <p:cNvPr id="9" name="Rectangle 8"/>
            <p:cNvSpPr/>
            <p:nvPr/>
          </p:nvSpPr>
          <p:spPr>
            <a:xfrm>
              <a:off x="2305956" y="2505247"/>
              <a:ext cx="4509740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Local Heap</a:t>
              </a:r>
              <a:endParaRPr lang="en-US" sz="1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50044" y="2641086"/>
              <a:ext cx="1421564" cy="1194228"/>
              <a:chOff x="4804751" y="4714667"/>
              <a:chExt cx="1421564" cy="119422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04751" y="4831071"/>
                <a:ext cx="538922" cy="5163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x</a:t>
                </a:r>
                <a:r>
                  <a:rPr lang="en-US" dirty="0" smtClean="0"/>
                  <a:t>(0)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646532" y="5364464"/>
                <a:ext cx="579783" cy="54443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  <a:r>
                  <a:rPr lang="en-US" dirty="0" smtClean="0"/>
                  <a:t>(1)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85182" y="4714667"/>
                <a:ext cx="534770" cy="54443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z(1)</a:t>
                </a:r>
                <a:endParaRPr lang="en-US" dirty="0"/>
              </a:p>
            </p:txBody>
          </p:sp>
          <p:cxnSp>
            <p:nvCxnSpPr>
              <p:cNvPr id="14" name="Straight Arrow Connector 13"/>
              <p:cNvCxnSpPr>
                <a:stCxn id="11" idx="5"/>
                <a:endCxn id="12" idx="2"/>
              </p:cNvCxnSpPr>
              <p:nvPr/>
            </p:nvCxnSpPr>
            <p:spPr>
              <a:xfrm>
                <a:off x="5264750" y="5271821"/>
                <a:ext cx="381782" cy="36485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1" idx="6"/>
                <a:endCxn id="13" idx="2"/>
              </p:cNvCxnSpPr>
              <p:nvPr/>
            </p:nvCxnSpPr>
            <p:spPr>
              <a:xfrm flipV="1">
                <a:off x="5343673" y="4986883"/>
                <a:ext cx="341509" cy="10237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5256696"/>
            <a:ext cx="8229600" cy="103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Eager exporting write</a:t>
            </a:r>
          </a:p>
          <a:p>
            <a:pPr lvl="1"/>
            <a:r>
              <a:rPr lang="en-US" sz="2200" dirty="0" smtClean="0"/>
              <a:t>No current session tracing needed!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  <p:sp>
        <p:nvSpPr>
          <p:cNvPr id="17" name="Oval Callout 16"/>
          <p:cNvSpPr/>
          <p:nvPr/>
        </p:nvSpPr>
        <p:spPr>
          <a:xfrm>
            <a:off x="7178260" y="3136165"/>
            <a:ext cx="1508539" cy="1005139"/>
          </a:xfrm>
          <a:prstGeom prst="wedgeEllipseCallout">
            <a:avLst>
              <a:gd name="adj1" fmla="val -81002"/>
              <a:gd name="adj2" fmla="val 98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refs from outside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5675" y="4658139"/>
            <a:ext cx="8229600" cy="59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err="1" smtClean="0"/>
              <a:t>ref_count</a:t>
            </a:r>
            <a:r>
              <a:rPr lang="en-US" sz="2200" dirty="0" smtClean="0"/>
              <a:t> does not consider pointers from stack or registers</a:t>
            </a:r>
          </a:p>
        </p:txBody>
      </p:sp>
    </p:spTree>
    <p:extLst>
      <p:ext uri="{BB962C8B-B14F-4D97-AF65-F5344CB8AC3E}">
        <p14:creationId xmlns:p14="http://schemas.microsoft.com/office/powerpoint/2010/main" val="19987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Cleanliness: Reference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76244" y="2621067"/>
            <a:ext cx="7710556" cy="2116487"/>
            <a:chOff x="976244" y="1229589"/>
            <a:chExt cx="7710556" cy="2116487"/>
          </a:xfrm>
        </p:grpSpPr>
        <p:sp>
          <p:nvSpPr>
            <p:cNvPr id="8" name="Rectangle 7"/>
            <p:cNvSpPr/>
            <p:nvPr/>
          </p:nvSpPr>
          <p:spPr>
            <a:xfrm>
              <a:off x="976244" y="1229589"/>
              <a:ext cx="1500623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Current Session</a:t>
              </a:r>
              <a:endParaRPr lang="en-US" sz="1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372512" y="1563055"/>
              <a:ext cx="711939" cy="65108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X</a:t>
              </a:r>
              <a:r>
                <a:rPr lang="en-US" sz="1600" dirty="0" smtClean="0"/>
                <a:t>(0)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33206" y="1233831"/>
              <a:ext cx="1500623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Current Session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584" y="1550329"/>
              <a:ext cx="711939" cy="65108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X</a:t>
              </a:r>
              <a:r>
                <a:rPr lang="en-US" sz="1600" dirty="0" smtClean="0"/>
                <a:t>(1)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35651" y="1233831"/>
              <a:ext cx="1500623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Current Session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287181" y="1554571"/>
              <a:ext cx="711939" cy="65108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X</a:t>
              </a:r>
              <a:r>
                <a:rPr lang="en-US" sz="1600" dirty="0" smtClean="0"/>
                <a:t>(LM)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86177" y="1233831"/>
              <a:ext cx="1500623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Current Session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538278" y="1554571"/>
              <a:ext cx="711939" cy="65108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X</a:t>
              </a:r>
              <a:r>
                <a:rPr lang="en-US" sz="1600" dirty="0" smtClean="0"/>
                <a:t>(G)</a:t>
              </a:r>
              <a:endParaRPr lang="en-US" sz="1600" dirty="0"/>
            </a:p>
          </p:txBody>
        </p:sp>
        <p:cxnSp>
          <p:nvCxnSpPr>
            <p:cNvPr id="16" name="Straight Arrow Connector 15"/>
            <p:cNvCxnSpPr>
              <a:endCxn id="11" idx="2"/>
            </p:cNvCxnSpPr>
            <p:nvPr/>
          </p:nvCxnSpPr>
          <p:spPr>
            <a:xfrm>
              <a:off x="2970696" y="1875872"/>
              <a:ext cx="610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3" idx="1"/>
            </p:cNvCxnSpPr>
            <p:nvPr/>
          </p:nvCxnSpPr>
          <p:spPr>
            <a:xfrm>
              <a:off x="4903304" y="1391478"/>
              <a:ext cx="488138" cy="2584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3" idx="3"/>
            </p:cNvCxnSpPr>
            <p:nvPr/>
          </p:nvCxnSpPr>
          <p:spPr>
            <a:xfrm flipV="1">
              <a:off x="4903304" y="2110308"/>
              <a:ext cx="488138" cy="2198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553199" y="1233831"/>
              <a:ext cx="632977" cy="1538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 smtClean="0"/>
                <a:t>PrevSess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869043" y="1875872"/>
              <a:ext cx="6692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72512" y="2954754"/>
              <a:ext cx="609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6678" y="2972807"/>
              <a:ext cx="573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92303" y="2954754"/>
              <a:ext cx="11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LocalMany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77644" y="2976744"/>
              <a:ext cx="789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</a:t>
              </a:r>
              <a:endParaRPr lang="en-US" dirty="0"/>
            </a:p>
          </p:txBody>
        </p: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508157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Purpose</a:t>
            </a:r>
          </a:p>
          <a:p>
            <a:pPr lvl="1"/>
            <a:r>
              <a:rPr lang="en-US" dirty="0" smtClean="0"/>
              <a:t>Track pointers from previous session </a:t>
            </a:r>
            <a:r>
              <a:rPr lang="en-US" dirty="0" smtClean="0">
                <a:sym typeface="Wingdings"/>
              </a:rPr>
              <a:t>to current session</a:t>
            </a:r>
          </a:p>
          <a:p>
            <a:pPr lvl="1"/>
            <a:r>
              <a:rPr lang="en-US" dirty="0" smtClean="0">
                <a:sym typeface="Wingdings"/>
              </a:rPr>
              <a:t>Identify tree-structured object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09600" y="4947478"/>
            <a:ext cx="8229600" cy="1232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Does not track pointers from stack and registers</a:t>
            </a:r>
          </a:p>
          <a:p>
            <a:pPr lvl="1"/>
            <a:r>
              <a:rPr lang="en-US" sz="2400" dirty="0" smtClean="0"/>
              <a:t>Reference count only triggered during object initialization and mutation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19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∀</a:t>
            </a:r>
            <a:r>
              <a:rPr lang="en-US" dirty="0"/>
              <a:t>x’ ∊ transitive closure </a:t>
            </a:r>
            <a:r>
              <a:rPr lang="en-US" dirty="0" smtClean="0"/>
              <a:t>(x),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if </a:t>
            </a:r>
            <a:r>
              <a:rPr lang="en-US" sz="2800" b="1" dirty="0" smtClean="0"/>
              <a:t>max </a:t>
            </a:r>
            <a:r>
              <a:rPr lang="en-US" sz="2800" b="1" dirty="0"/>
              <a:t>(</a:t>
            </a:r>
            <a:r>
              <a:rPr lang="en-US" sz="2800" b="1" dirty="0" err="1"/>
              <a:t>ref_count</a:t>
            </a:r>
            <a:r>
              <a:rPr lang="en-US" sz="2800" b="1" dirty="0"/>
              <a:t> (x’)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/>
            <a:r>
              <a:rPr lang="en-US" dirty="0" smtClean="0"/>
              <a:t>One &amp; </a:t>
            </a:r>
            <a:r>
              <a:rPr lang="en-US" dirty="0" err="1" smtClean="0"/>
              <a:t>ref_count</a:t>
            </a:r>
            <a:r>
              <a:rPr lang="en-US" dirty="0" smtClean="0"/>
              <a:t> (x) = 0 ⇒</a:t>
            </a:r>
            <a:r>
              <a:rPr lang="en-US" dirty="0" smtClean="0">
                <a:sym typeface="Wingdings"/>
              </a:rPr>
              <a:t> Clean tree</a:t>
            </a:r>
            <a:r>
              <a:rPr lang="en-US" dirty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structured </a:t>
            </a:r>
            <a:r>
              <a:rPr lang="en-US" dirty="0"/>
              <a:t>⇒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Session tracing not needed</a:t>
            </a:r>
            <a:endParaRPr lang="en-US" i="1" dirty="0"/>
          </a:p>
          <a:p>
            <a:pPr lvl="1"/>
            <a:r>
              <a:rPr lang="en-US" dirty="0" err="1"/>
              <a:t>LocalMany</a:t>
            </a:r>
            <a:r>
              <a:rPr lang="en-US" dirty="0"/>
              <a:t> ⇒</a:t>
            </a:r>
            <a:r>
              <a:rPr lang="en-US" dirty="0" smtClean="0">
                <a:sym typeface="Wingdings"/>
              </a:rPr>
              <a:t> Clean </a:t>
            </a:r>
            <a:r>
              <a:rPr lang="en-US" dirty="0"/>
              <a:t>⇒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Trace current session</a:t>
            </a:r>
            <a:endParaRPr lang="en-US" i="1" dirty="0" smtClean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⇒</a:t>
            </a:r>
            <a:r>
              <a:rPr lang="en-US" dirty="0" smtClean="0">
                <a:sym typeface="Wingdings"/>
              </a:rPr>
              <a:t> 1+ pointer from previous session </a:t>
            </a:r>
            <a:r>
              <a:rPr lang="en-US" dirty="0"/>
              <a:t>⇒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Procrastinate</a:t>
            </a:r>
            <a:endParaRPr lang="en-US" sz="3200" i="1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Cleanliness: Tree-structured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22391" y="1653010"/>
            <a:ext cx="1421564" cy="1161099"/>
            <a:chOff x="4804751" y="4803011"/>
            <a:chExt cx="1421564" cy="1161099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x</a:t>
              </a:r>
              <a:r>
                <a:rPr lang="en-US" dirty="0" smtClean="0"/>
                <a:t>(0)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46532" y="5419679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  <a:r>
                <a:rPr lang="en-US" dirty="0" smtClean="0"/>
                <a:t>(1)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80301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z(1)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572320" cy="34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5075227"/>
              <a:ext cx="341509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  <a:endCxn id="7" idx="2"/>
          </p:cNvCxnSpPr>
          <p:nvPr/>
        </p:nvCxnSpPr>
        <p:spPr>
          <a:xfrm flipV="1">
            <a:off x="4893173" y="1939256"/>
            <a:ext cx="629218" cy="3326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Cleanliness: Tree-structured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31636" y="4295554"/>
            <a:ext cx="1421564" cy="1161099"/>
            <a:chOff x="4804751" y="4803011"/>
            <a:chExt cx="1421564" cy="1161099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46532" y="5419679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80301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572320" cy="34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5075227"/>
              <a:ext cx="341509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</p:cNvCxnSpPr>
          <p:nvPr/>
        </p:nvCxnSpPr>
        <p:spPr>
          <a:xfrm flipV="1">
            <a:off x="4893173" y="2102620"/>
            <a:ext cx="584297" cy="1692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2" name="Notched Right Arrow 41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5477470" y="1844434"/>
            <a:ext cx="538922" cy="5163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FWD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21" idx="4"/>
            <a:endCxn id="7" idx="0"/>
          </p:cNvCxnSpPr>
          <p:nvPr/>
        </p:nvCxnSpPr>
        <p:spPr>
          <a:xfrm flipH="1">
            <a:off x="5401097" y="2360805"/>
            <a:ext cx="345834" cy="19628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5" idx="6"/>
            <a:endCxn id="7" idx="2"/>
          </p:cNvCxnSpPr>
          <p:nvPr/>
        </p:nvCxnSpPr>
        <p:spPr>
          <a:xfrm flipV="1">
            <a:off x="4626391" y="4581800"/>
            <a:ext cx="505245" cy="246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6088440" y="1040040"/>
            <a:ext cx="1454827" cy="931784"/>
          </a:xfrm>
          <a:prstGeom prst="wedgeEllipseCallout">
            <a:avLst>
              <a:gd name="adj1" fmla="val -142350"/>
              <a:gd name="adj2" fmla="val 59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current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4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Cleanliness: Tree-structured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31636" y="4295554"/>
            <a:ext cx="1421564" cy="1161099"/>
            <a:chOff x="4804751" y="4803011"/>
            <a:chExt cx="1421564" cy="1161099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46532" y="5419679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80301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572320" cy="34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5075227"/>
              <a:ext cx="341509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  <a:endCxn id="7" idx="0"/>
          </p:cNvCxnSpPr>
          <p:nvPr/>
        </p:nvCxnSpPr>
        <p:spPr>
          <a:xfrm>
            <a:off x="4705434" y="2906896"/>
            <a:ext cx="695663" cy="14167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2" name="Notched Right Arrow 41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5" idx="6"/>
            <a:endCxn id="7" idx="2"/>
          </p:cNvCxnSpPr>
          <p:nvPr/>
        </p:nvCxnSpPr>
        <p:spPr>
          <a:xfrm flipV="1">
            <a:off x="4626391" y="4581800"/>
            <a:ext cx="505245" cy="246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7148043" y="3360615"/>
            <a:ext cx="1686740" cy="987693"/>
          </a:xfrm>
          <a:prstGeom prst="wedgeEllipseCallout">
            <a:avLst>
              <a:gd name="adj1" fmla="val -65682"/>
              <a:gd name="adj2" fmla="val -990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No need to walk current session!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7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Cleanliness: Tree-structured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08009" y="4292399"/>
            <a:ext cx="1421564" cy="1161099"/>
            <a:chOff x="4804751" y="4803011"/>
            <a:chExt cx="1421564" cy="1161099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46532" y="5419679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80301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572320" cy="34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5075227"/>
              <a:ext cx="341509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2" name="Notched Right Arrow 41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4704522" y="2906896"/>
            <a:ext cx="772948" cy="14135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26391" y="4578645"/>
            <a:ext cx="581618" cy="278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72565" y="1615978"/>
            <a:ext cx="375478" cy="1269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90858" y="1947628"/>
            <a:ext cx="66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Next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477470" y="1844434"/>
            <a:ext cx="538922" cy="5163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FWD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27" idx="1"/>
            <a:endCxn id="29" idx="6"/>
          </p:cNvCxnSpPr>
          <p:nvPr/>
        </p:nvCxnSpPr>
        <p:spPr>
          <a:xfrm flipH="1" flipV="1">
            <a:off x="6016392" y="2102620"/>
            <a:ext cx="756173" cy="1483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9" idx="4"/>
            <a:endCxn id="7" idx="7"/>
          </p:cNvCxnSpPr>
          <p:nvPr/>
        </p:nvCxnSpPr>
        <p:spPr>
          <a:xfrm flipH="1">
            <a:off x="5668008" y="2360805"/>
            <a:ext cx="78923" cy="20352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Cleanliness: Tree-structured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08009" y="4292399"/>
            <a:ext cx="1421564" cy="1161099"/>
            <a:chOff x="4804751" y="4803011"/>
            <a:chExt cx="1421564" cy="1161099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46532" y="5419679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80301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572320" cy="34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5075227"/>
              <a:ext cx="341509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82432" y="194762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revious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2" name="Notched Right Arrow 41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4704522" y="2906896"/>
            <a:ext cx="772948" cy="14135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26391" y="4578645"/>
            <a:ext cx="581618" cy="278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72565" y="1615978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84572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urrent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7" idx="7"/>
          </p:cNvCxnSpPr>
          <p:nvPr/>
        </p:nvCxnSpPr>
        <p:spPr>
          <a:xfrm flipH="1">
            <a:off x="5668008" y="2906896"/>
            <a:ext cx="1256253" cy="14891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Notched Right Arrow 17"/>
          <p:cNvSpPr/>
          <p:nvPr/>
        </p:nvSpPr>
        <p:spPr>
          <a:xfrm>
            <a:off x="4980609" y="1789043"/>
            <a:ext cx="1648964" cy="750957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Context Switch</a:t>
            </a:r>
            <a:endParaRPr lang="en-US" sz="1600" dirty="0"/>
          </a:p>
        </p:txBody>
      </p:sp>
      <p:sp>
        <p:nvSpPr>
          <p:cNvPr id="31" name="Oval Callout 30"/>
          <p:cNvSpPr/>
          <p:nvPr/>
        </p:nvSpPr>
        <p:spPr>
          <a:xfrm>
            <a:off x="7543267" y="3360615"/>
            <a:ext cx="1454827" cy="931784"/>
          </a:xfrm>
          <a:prstGeom prst="wedgeEllipseCallout">
            <a:avLst>
              <a:gd name="adj1" fmla="val -83141"/>
              <a:gd name="adj2" fmla="val -106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target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Object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22391" y="1542580"/>
            <a:ext cx="1437813" cy="1364316"/>
            <a:chOff x="4804751" y="4692581"/>
            <a:chExt cx="1437813" cy="1364316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x</a:t>
              </a:r>
              <a:r>
                <a:rPr lang="en-US" dirty="0" smtClean="0"/>
                <a:t>(0)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79661" y="5496980"/>
              <a:ext cx="562903" cy="55991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r>
                <a:rPr lang="en-US" sz="1600" dirty="0" smtClean="0"/>
                <a:t>(</a:t>
              </a:r>
              <a:r>
                <a:rPr lang="en-US" sz="1400" dirty="0" smtClean="0"/>
                <a:t>LM)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69258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z(1)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605449" cy="42949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4964797"/>
              <a:ext cx="341509" cy="1244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  <a:endCxn id="7" idx="2"/>
          </p:cNvCxnSpPr>
          <p:nvPr/>
        </p:nvCxnSpPr>
        <p:spPr>
          <a:xfrm flipV="1">
            <a:off x="4893173" y="1939256"/>
            <a:ext cx="629218" cy="3326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8" idx="0"/>
          </p:cNvCxnSpPr>
          <p:nvPr/>
        </p:nvCxnSpPr>
        <p:spPr>
          <a:xfrm>
            <a:off x="6670207" y="2087011"/>
            <a:ext cx="8546" cy="2599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28265" y="1577861"/>
            <a:ext cx="534770" cy="5444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5" idx="3"/>
            <a:endCxn id="8" idx="7"/>
          </p:cNvCxnSpPr>
          <p:nvPr/>
        </p:nvCxnSpPr>
        <p:spPr>
          <a:xfrm flipH="1">
            <a:off x="6877769" y="2042562"/>
            <a:ext cx="528811" cy="3864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483863" y="2665896"/>
            <a:ext cx="2176275" cy="834887"/>
          </a:xfrm>
          <a:prstGeom prst="wedgeEllipseCallout">
            <a:avLst>
              <a:gd name="adj1" fmla="val -2297"/>
              <a:gd name="adj2" fmla="val 773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Expendable resource?</a:t>
            </a:r>
            <a:endParaRPr lang="en-US" sz="160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0316"/>
            <a:ext cx="8229600" cy="745316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336409" y="3765834"/>
            <a:ext cx="2357608" cy="1221410"/>
            <a:chOff x="1322078" y="3964608"/>
            <a:chExt cx="2357608" cy="1221410"/>
          </a:xfrm>
        </p:grpSpPr>
        <p:sp>
          <p:nvSpPr>
            <p:cNvPr id="27" name="Line Callout 1 26"/>
            <p:cNvSpPr/>
            <p:nvPr/>
          </p:nvSpPr>
          <p:spPr>
            <a:xfrm>
              <a:off x="1435652" y="3964608"/>
              <a:ext cx="2244034" cy="698813"/>
            </a:xfrm>
            <a:prstGeom prst="borderCallout1">
              <a:avLst>
                <a:gd name="adj1" fmla="val 54750"/>
                <a:gd name="adj2" fmla="val -5380"/>
                <a:gd name="adj3" fmla="val 135313"/>
                <a:gd name="adj4" fmla="val -3045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Scheduler 1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322078" y="4898888"/>
              <a:ext cx="294907" cy="28713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/>
                <a:t>t1</a:t>
              </a:r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993122" y="4070627"/>
              <a:ext cx="294907" cy="28713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t2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313392" y="4070627"/>
              <a:ext cx="294907" cy="287130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rgbClr val="FFFFFF"/>
                  </a:solidFill>
                </a:rPr>
                <a:t>tn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401641" y="4227444"/>
              <a:ext cx="778881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Oval Callout 36"/>
          <p:cNvSpPr/>
          <p:nvPr/>
        </p:nvSpPr>
        <p:spPr>
          <a:xfrm>
            <a:off x="6681582" y="3684113"/>
            <a:ext cx="1939235" cy="689113"/>
          </a:xfrm>
          <a:prstGeom prst="wedgeEllipseCallout">
            <a:avLst>
              <a:gd name="adj1" fmla="val -97984"/>
              <a:gd name="adj2" fmla="val 166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Lots of concurrency!</a:t>
            </a:r>
            <a:endParaRPr lang="en-US" sz="1600" i="1" dirty="0"/>
          </a:p>
        </p:txBody>
      </p:sp>
      <p:sp>
        <p:nvSpPr>
          <p:cNvPr id="53" name="Rectangle 52"/>
          <p:cNvSpPr/>
          <p:nvPr/>
        </p:nvSpPr>
        <p:spPr>
          <a:xfrm>
            <a:off x="1908842" y="5565922"/>
            <a:ext cx="5326317" cy="59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09767" y="1187798"/>
            <a:ext cx="67244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Exploit program concurrency </a:t>
            </a:r>
          </a:p>
          <a:p>
            <a:pPr algn="ctr"/>
            <a:r>
              <a:rPr lang="en-US" sz="2400" b="1" dirty="0" smtClean="0"/>
              <a:t>to </a:t>
            </a:r>
          </a:p>
          <a:p>
            <a:pPr algn="ctr"/>
            <a:r>
              <a:rPr lang="en-US" sz="2400" b="1" dirty="0" smtClean="0"/>
              <a:t>eliminate read barriers from thread-local collectors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729567" y="5709479"/>
            <a:ext cx="1440832" cy="353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GC Operation</a:t>
            </a:r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3375973" y="4987244"/>
            <a:ext cx="174956" cy="722235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4170399" y="4673619"/>
            <a:ext cx="2176275" cy="834887"/>
          </a:xfrm>
          <a:prstGeom prst="wedgeEllipseCallout">
            <a:avLst>
              <a:gd name="adj1" fmla="val -81459"/>
              <a:gd name="adj2" fmla="val 350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i="1" dirty="0" smtClean="0"/>
              <a:t>Alleviate MM cost?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817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Object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15514" y="4190265"/>
            <a:ext cx="1454693" cy="1348830"/>
            <a:chOff x="4804751" y="4692581"/>
            <a:chExt cx="1454693" cy="1348830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79661" y="5496980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69258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605449" cy="421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4964797"/>
              <a:ext cx="341509" cy="1244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  <a:endCxn id="29" idx="2"/>
          </p:cNvCxnSpPr>
          <p:nvPr/>
        </p:nvCxnSpPr>
        <p:spPr>
          <a:xfrm flipV="1">
            <a:off x="4893173" y="1947628"/>
            <a:ext cx="622989" cy="3242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8" idx="0"/>
          </p:cNvCxnSpPr>
          <p:nvPr/>
        </p:nvCxnSpPr>
        <p:spPr>
          <a:xfrm>
            <a:off x="6363330" y="4734696"/>
            <a:ext cx="16986" cy="2599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28265" y="1577861"/>
            <a:ext cx="534770" cy="5444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5" idx="3"/>
            <a:endCxn id="28" idx="7"/>
          </p:cNvCxnSpPr>
          <p:nvPr/>
        </p:nvCxnSpPr>
        <p:spPr>
          <a:xfrm flipH="1">
            <a:off x="6892177" y="2042562"/>
            <a:ext cx="514403" cy="3841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26391" y="4586941"/>
            <a:ext cx="58912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397301" y="2346979"/>
            <a:ext cx="579783" cy="544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FWD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5516162" y="1675412"/>
            <a:ext cx="579783" cy="544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FWD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28" idx="4"/>
            <a:endCxn id="8" idx="6"/>
          </p:cNvCxnSpPr>
          <p:nvPr/>
        </p:nvCxnSpPr>
        <p:spPr>
          <a:xfrm flipH="1">
            <a:off x="6670207" y="2891410"/>
            <a:ext cx="16986" cy="23754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9" idx="4"/>
            <a:endCxn id="7" idx="0"/>
          </p:cNvCxnSpPr>
          <p:nvPr/>
        </p:nvCxnSpPr>
        <p:spPr>
          <a:xfrm flipH="1">
            <a:off x="5484975" y="2219843"/>
            <a:ext cx="321079" cy="21089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Callout 37"/>
          <p:cNvSpPr/>
          <p:nvPr/>
        </p:nvSpPr>
        <p:spPr>
          <a:xfrm>
            <a:off x="5959779" y="845498"/>
            <a:ext cx="1454827" cy="931784"/>
          </a:xfrm>
          <a:prstGeom prst="wedgeEllipseCallout">
            <a:avLst>
              <a:gd name="adj1" fmla="val -124891"/>
              <a:gd name="adj2" fmla="val 455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current stack</a:t>
            </a:r>
            <a:endParaRPr lang="en-US" dirty="0"/>
          </a:p>
        </p:txBody>
      </p:sp>
      <p:sp>
        <p:nvSpPr>
          <p:cNvPr id="42" name="Oval Callout 41"/>
          <p:cNvSpPr/>
          <p:nvPr/>
        </p:nvSpPr>
        <p:spPr>
          <a:xfrm>
            <a:off x="7148043" y="3360616"/>
            <a:ext cx="1454827" cy="931784"/>
          </a:xfrm>
          <a:prstGeom prst="wedgeEllipseCallout">
            <a:avLst>
              <a:gd name="adj1" fmla="val -65682"/>
              <a:gd name="adj2" fmla="val -990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current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Object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15514" y="4190265"/>
            <a:ext cx="1454693" cy="1348830"/>
            <a:chOff x="4804751" y="4692581"/>
            <a:chExt cx="1454693" cy="1348830"/>
          </a:xfrm>
        </p:grpSpPr>
        <p:sp>
          <p:nvSpPr>
            <p:cNvPr id="7" name="Oval 6"/>
            <p:cNvSpPr/>
            <p:nvPr/>
          </p:nvSpPr>
          <p:spPr>
            <a:xfrm>
              <a:off x="4804751" y="4831071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79661" y="5496980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85182" y="4692581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2"/>
            </p:cNvCxnSpPr>
            <p:nvPr/>
          </p:nvCxnSpPr>
          <p:spPr>
            <a:xfrm>
              <a:off x="5074212" y="5347442"/>
              <a:ext cx="605449" cy="421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9" idx="2"/>
            </p:cNvCxnSpPr>
            <p:nvPr/>
          </p:nvCxnSpPr>
          <p:spPr>
            <a:xfrm flipV="1">
              <a:off x="5343673" y="4964797"/>
              <a:ext cx="341509" cy="1244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17695" y="1636897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39743" y="1947628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  <a:endCxn id="7" idx="0"/>
          </p:cNvCxnSpPr>
          <p:nvPr/>
        </p:nvCxnSpPr>
        <p:spPr>
          <a:xfrm>
            <a:off x="4705434" y="2906896"/>
            <a:ext cx="779541" cy="14218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8" idx="0"/>
          </p:cNvCxnSpPr>
          <p:nvPr/>
        </p:nvCxnSpPr>
        <p:spPr>
          <a:xfrm>
            <a:off x="6363330" y="4734696"/>
            <a:ext cx="16986" cy="2599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28265" y="1577861"/>
            <a:ext cx="534770" cy="5444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5" idx="4"/>
            <a:endCxn id="8" idx="7"/>
          </p:cNvCxnSpPr>
          <p:nvPr/>
        </p:nvCxnSpPr>
        <p:spPr>
          <a:xfrm flipH="1">
            <a:off x="6585300" y="2122292"/>
            <a:ext cx="1010350" cy="29521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26391" y="4586941"/>
            <a:ext cx="58912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5959779" y="845498"/>
            <a:ext cx="1454827" cy="931784"/>
          </a:xfrm>
          <a:prstGeom prst="wedgeEllipseCallout">
            <a:avLst>
              <a:gd name="adj1" fmla="val -124891"/>
              <a:gd name="adj2" fmla="val 455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current stack</a:t>
            </a:r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>
            <a:off x="7148043" y="3360616"/>
            <a:ext cx="1454827" cy="931784"/>
          </a:xfrm>
          <a:prstGeom prst="wedgeEllipseCallout">
            <a:avLst>
              <a:gd name="adj1" fmla="val -65682"/>
              <a:gd name="adj2" fmla="val -990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Walk current 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0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Global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55294" y="1654761"/>
            <a:ext cx="1434845" cy="1178244"/>
            <a:chOff x="4317437" y="4761298"/>
            <a:chExt cx="1434845" cy="1178244"/>
          </a:xfrm>
        </p:grpSpPr>
        <p:sp>
          <p:nvSpPr>
            <p:cNvPr id="7" name="Oval 6"/>
            <p:cNvSpPr/>
            <p:nvPr/>
          </p:nvSpPr>
          <p:spPr>
            <a:xfrm>
              <a:off x="5213360" y="4789358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x</a:t>
              </a:r>
              <a:r>
                <a:rPr lang="en-US" dirty="0" smtClean="0"/>
                <a:t>(0)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584822" y="5395111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  <a:r>
                <a:rPr lang="en-US" dirty="0" smtClean="0"/>
                <a:t>(1)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17437" y="4761298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z(G)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7"/>
            </p:cNvCxnSpPr>
            <p:nvPr/>
          </p:nvCxnSpPr>
          <p:spPr>
            <a:xfrm flipH="1">
              <a:off x="5079698" y="5305729"/>
              <a:ext cx="403123" cy="16911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2"/>
              <a:endCxn id="9" idx="6"/>
            </p:cNvCxnSpPr>
            <p:nvPr/>
          </p:nvCxnSpPr>
          <p:spPr>
            <a:xfrm flipH="1" flipV="1">
              <a:off x="4852207" y="5033514"/>
              <a:ext cx="361153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2621" y="1562441"/>
            <a:ext cx="375478" cy="1269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06488" y="1926977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1"/>
            <a:endCxn id="7" idx="6"/>
          </p:cNvCxnSpPr>
          <p:nvPr/>
        </p:nvCxnSpPr>
        <p:spPr>
          <a:xfrm flipH="1" flipV="1">
            <a:off x="5890139" y="1941007"/>
            <a:ext cx="662482" cy="256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638303" y="1681070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1" idx="6"/>
            <a:endCxn id="9" idx="2"/>
          </p:cNvCxnSpPr>
          <p:nvPr/>
        </p:nvCxnSpPr>
        <p:spPr>
          <a:xfrm flipV="1">
            <a:off x="3177225" y="1926977"/>
            <a:ext cx="1278069" cy="12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3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Cleanliness: Global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8691" y="1505932"/>
            <a:ext cx="1536878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Previous Session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569" y="1505932"/>
            <a:ext cx="4509740" cy="1538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Current Session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55294" y="1654761"/>
            <a:ext cx="1434845" cy="1178244"/>
            <a:chOff x="4317437" y="4761298"/>
            <a:chExt cx="1434845" cy="1178244"/>
          </a:xfrm>
        </p:grpSpPr>
        <p:sp>
          <p:nvSpPr>
            <p:cNvPr id="7" name="Oval 6"/>
            <p:cNvSpPr/>
            <p:nvPr/>
          </p:nvSpPr>
          <p:spPr>
            <a:xfrm>
              <a:off x="5213360" y="4789358"/>
              <a:ext cx="538922" cy="51637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x</a:t>
              </a:r>
              <a:r>
                <a:rPr lang="en-US" dirty="0" smtClean="0"/>
                <a:t>(0)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584822" y="5395111"/>
              <a:ext cx="579783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  <a:r>
                <a:rPr lang="en-US" dirty="0" smtClean="0"/>
                <a:t>(1)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17437" y="4761298"/>
              <a:ext cx="534770" cy="54443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z(G)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4"/>
              <a:endCxn id="8" idx="7"/>
            </p:cNvCxnSpPr>
            <p:nvPr/>
          </p:nvCxnSpPr>
          <p:spPr>
            <a:xfrm flipH="1">
              <a:off x="5079698" y="5305729"/>
              <a:ext cx="403123" cy="16911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2"/>
              <a:endCxn id="9" idx="6"/>
            </p:cNvCxnSpPr>
            <p:nvPr/>
          </p:nvCxnSpPr>
          <p:spPr>
            <a:xfrm flipH="1" flipV="1">
              <a:off x="4852207" y="5033514"/>
              <a:ext cx="361153" cy="140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2621" y="1562441"/>
            <a:ext cx="375478" cy="12699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06488" y="1926977"/>
            <a:ext cx="87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</a:t>
            </a:r>
          </a:p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1"/>
            <a:endCxn id="7" idx="6"/>
          </p:cNvCxnSpPr>
          <p:nvPr/>
        </p:nvCxnSpPr>
        <p:spPr>
          <a:xfrm flipH="1" flipV="1">
            <a:off x="5890139" y="1941007"/>
            <a:ext cx="662482" cy="256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1713" y="2102620"/>
            <a:ext cx="109366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 smtClean="0"/>
              <a:t>Local Heap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638303" y="4124546"/>
            <a:ext cx="4509740" cy="153856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Shared heap</a:t>
            </a:r>
            <a:endParaRPr lang="en-US" sz="1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049346" y="3260119"/>
            <a:ext cx="1468349" cy="640522"/>
            <a:chOff x="4454151" y="3260119"/>
            <a:chExt cx="1468349" cy="640522"/>
          </a:xfrm>
        </p:grpSpPr>
        <p:sp>
          <p:nvSpPr>
            <p:cNvPr id="46" name="Notched Right Arrow 45"/>
            <p:cNvSpPr/>
            <p:nvPr/>
          </p:nvSpPr>
          <p:spPr>
            <a:xfrm rot="5400000">
              <a:off x="4382368" y="3331902"/>
              <a:ext cx="640522" cy="496956"/>
            </a:xfrm>
            <a:prstGeom prst="notch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2281" y="33042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 := x</a:t>
              </a:r>
              <a:endParaRPr lang="en-US" sz="2400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4087469" y="4348309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638303" y="1681070"/>
            <a:ext cx="538922" cy="5163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1" idx="6"/>
            <a:endCxn id="9" idx="2"/>
          </p:cNvCxnSpPr>
          <p:nvPr/>
        </p:nvCxnSpPr>
        <p:spPr>
          <a:xfrm flipV="1">
            <a:off x="3177225" y="1926977"/>
            <a:ext cx="1278069" cy="12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6553200" y="3260119"/>
            <a:ext cx="2133600" cy="640523"/>
          </a:xfrm>
          <a:prstGeom prst="wedgeEllipseCallout">
            <a:avLst>
              <a:gd name="adj1" fmla="val -41705"/>
              <a:gd name="adj2" fmla="val -1282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Procrastinate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 </a:t>
            </a:r>
            <a:r>
              <a:rPr lang="en-US" smtClean="0"/>
              <a:t>exporting writes</a:t>
            </a:r>
          </a:p>
          <a:p>
            <a:r>
              <a:rPr lang="en-US" dirty="0" smtClean="0"/>
              <a:t>If immutable object in previous session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opy to shared heap</a:t>
            </a:r>
          </a:p>
          <a:p>
            <a:pPr lvl="2"/>
            <a:r>
              <a:rPr lang="en-US" dirty="0"/>
              <a:t>Immutable objects in SML do not have </a:t>
            </a:r>
            <a:r>
              <a:rPr lang="en-US" i="1" dirty="0" smtClean="0"/>
              <a:t>identity</a:t>
            </a:r>
            <a:endParaRPr lang="en-US" dirty="0" smtClean="0"/>
          </a:p>
          <a:p>
            <a:pPr lvl="1"/>
            <a:r>
              <a:rPr lang="en-US" dirty="0" smtClean="0"/>
              <a:t>Original object unmodified</a:t>
            </a:r>
          </a:p>
          <a:p>
            <a:r>
              <a:rPr lang="en-US" dirty="0" smtClean="0"/>
              <a:t>Avoid space leaks</a:t>
            </a:r>
          </a:p>
          <a:p>
            <a:pPr lvl="1"/>
            <a:r>
              <a:rPr lang="en-US" dirty="0" smtClean="0"/>
              <a:t>Treat large immutable objects as mutable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Cleanliness: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Cleanliness allows eager exporting writes while preserving visibility invariant</a:t>
            </a:r>
          </a:p>
          <a:p>
            <a:r>
              <a:rPr lang="en-US" dirty="0" smtClean="0"/>
              <a:t>With Procrastination + Cleanliness, </a:t>
            </a:r>
            <a:r>
              <a:rPr lang="en-US" b="1" dirty="0" smtClean="0"/>
              <a:t>&lt;1% </a:t>
            </a:r>
            <a:r>
              <a:rPr lang="en-US" dirty="0" smtClean="0"/>
              <a:t>of local GCs were </a:t>
            </a:r>
            <a:r>
              <a:rPr lang="en-US" i="1" dirty="0" smtClean="0"/>
              <a:t>forced</a:t>
            </a:r>
          </a:p>
          <a:p>
            <a:r>
              <a:rPr lang="en-US" dirty="0" smtClean="0"/>
              <a:t>Additional niceties</a:t>
            </a:r>
          </a:p>
          <a:p>
            <a:pPr lvl="1"/>
            <a:r>
              <a:rPr lang="en-US" dirty="0" smtClean="0"/>
              <a:t>Completely dynamic </a:t>
            </a:r>
            <a:r>
              <a:rPr lang="en-US" dirty="0" smtClean="0">
                <a:sym typeface="Wingdings"/>
              </a:rPr>
              <a:t> Portable</a:t>
            </a:r>
          </a:p>
          <a:p>
            <a:pPr lvl="1"/>
            <a:r>
              <a:rPr lang="en-US" dirty="0" smtClean="0">
                <a:sym typeface="Wingdings"/>
              </a:rPr>
              <a:t>Does not impose any restriction on the GC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8713"/>
            <a:ext cx="8229600" cy="572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Variants</a:t>
            </a:r>
          </a:p>
          <a:p>
            <a:pPr lvl="1"/>
            <a:r>
              <a:rPr lang="en-US" sz="2400" b="1" dirty="0" smtClean="0"/>
              <a:t>RB-</a:t>
            </a:r>
            <a:r>
              <a:rPr lang="en-US" sz="2400" dirty="0" smtClean="0"/>
              <a:t> : TLC with Procrastination and Cleanliness </a:t>
            </a:r>
          </a:p>
          <a:p>
            <a:pPr lvl="1"/>
            <a:r>
              <a:rPr lang="en-US" sz="2400" b="1" dirty="0" smtClean="0"/>
              <a:t>RB+</a:t>
            </a:r>
            <a:r>
              <a:rPr lang="en-US" sz="2400" dirty="0" smtClean="0"/>
              <a:t> : TLC with read barriers</a:t>
            </a:r>
          </a:p>
          <a:p>
            <a:r>
              <a:rPr lang="en-US" sz="2800" dirty="0" smtClean="0"/>
              <a:t>Sansom’s dual-mode GC</a:t>
            </a:r>
          </a:p>
          <a:p>
            <a:pPr lvl="1"/>
            <a:r>
              <a:rPr lang="en-US" sz="2400" dirty="0" smtClean="0"/>
              <a:t>Cheney’s 2-space copying collection </a:t>
            </a:r>
            <a:r>
              <a:rPr lang="en-US" sz="2400" dirty="0" smtClean="0">
                <a:sym typeface="Wingdings"/>
              </a:rPr>
              <a:t> Jonker’s sliding mark-compacting</a:t>
            </a:r>
            <a:endParaRPr lang="en-US" sz="2400" dirty="0" smtClean="0"/>
          </a:p>
          <a:p>
            <a:pPr lvl="1"/>
            <a:r>
              <a:rPr lang="en-US" sz="2400" dirty="0" smtClean="0"/>
              <a:t>Generational, 2 generations, No aging</a:t>
            </a:r>
          </a:p>
          <a:p>
            <a:r>
              <a:rPr lang="en-US" sz="2800" b="1" dirty="0" smtClean="0"/>
              <a:t>Target Architectures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16-core AMD Opteron server</a:t>
            </a:r>
            <a:r>
              <a:rPr lang="en-US" sz="2400" dirty="0"/>
              <a:t> </a:t>
            </a:r>
            <a:r>
              <a:rPr lang="en-US" sz="2400" dirty="0" smtClean="0"/>
              <a:t>(NUMA)</a:t>
            </a:r>
          </a:p>
          <a:p>
            <a:pPr lvl="1"/>
            <a:r>
              <a:rPr lang="en-US" sz="2400" dirty="0" smtClean="0"/>
              <a:t>48-core Intel SCC (non-cache coherent)</a:t>
            </a:r>
            <a:endParaRPr lang="en-US" sz="2400" dirty="0"/>
          </a:p>
          <a:p>
            <a:pPr lvl="1"/>
            <a:r>
              <a:rPr lang="en-US" sz="2400" dirty="0" smtClean="0"/>
              <a:t>864-core Azul Vega3</a:t>
            </a:r>
          </a:p>
        </p:txBody>
      </p:sp>
    </p:spTree>
    <p:extLst>
      <p:ext uri="{BB962C8B-B14F-4D97-AF65-F5344CB8AC3E}">
        <p14:creationId xmlns:p14="http://schemas.microsoft.com/office/powerpoint/2010/main" val="27560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5357638"/>
          </a:xfrm>
        </p:spPr>
        <p:txBody>
          <a:bodyPr>
            <a:normAutofit/>
          </a:bodyPr>
          <a:lstStyle/>
          <a:p>
            <a:r>
              <a:rPr lang="en-US" b="1" dirty="0" smtClean="0"/>
              <a:t>Speedup: </a:t>
            </a:r>
            <a:r>
              <a:rPr lang="en-US" dirty="0" smtClean="0"/>
              <a:t>At 3X min heap size, RB- faster than RB+</a:t>
            </a:r>
          </a:p>
          <a:p>
            <a:pPr lvl="1"/>
            <a:r>
              <a:rPr lang="en-US" dirty="0" smtClean="0"/>
              <a:t>AMD </a:t>
            </a:r>
            <a:r>
              <a:rPr lang="en-US" dirty="0" smtClean="0">
                <a:solidFill>
                  <a:srgbClr val="FF0000"/>
                </a:solidFill>
              </a:rPr>
              <a:t>32%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2X</a:t>
            </a:r>
            <a:r>
              <a:rPr lang="en-US" dirty="0" smtClean="0"/>
              <a:t> faster than STW collector)</a:t>
            </a:r>
          </a:p>
          <a:p>
            <a:pPr lvl="1"/>
            <a:r>
              <a:rPr lang="en-US" dirty="0" smtClean="0"/>
              <a:t>SCC </a:t>
            </a:r>
            <a:r>
              <a:rPr lang="en-US" dirty="0" smtClean="0">
                <a:solidFill>
                  <a:srgbClr val="FF0000"/>
                </a:solidFill>
              </a:rPr>
              <a:t>20%</a:t>
            </a:r>
          </a:p>
          <a:p>
            <a:pPr lvl="1"/>
            <a:r>
              <a:rPr lang="en-US" dirty="0" smtClean="0"/>
              <a:t>AZUL </a:t>
            </a:r>
            <a:r>
              <a:rPr lang="en-US" dirty="0" smtClean="0">
                <a:solidFill>
                  <a:srgbClr val="FF0000"/>
                </a:solidFill>
              </a:rPr>
              <a:t>30%</a:t>
            </a:r>
          </a:p>
          <a:p>
            <a:r>
              <a:rPr lang="en-US" b="1" dirty="0"/>
              <a:t>Concurrency</a:t>
            </a:r>
          </a:p>
          <a:p>
            <a:pPr lvl="1"/>
            <a:r>
              <a:rPr lang="en-US" dirty="0"/>
              <a:t>During exporting write,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 runnable user-level </a:t>
            </a:r>
            <a:r>
              <a:rPr lang="en-US" dirty="0" smtClean="0"/>
              <a:t>threads/core!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w_down_cleanl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5" y="1548277"/>
            <a:ext cx="6562586" cy="4956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Cleanliness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102224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RB- MU- </a:t>
            </a:r>
            <a:r>
              <a:rPr lang="en-US" dirty="0" smtClean="0">
                <a:solidFill>
                  <a:srgbClr val="000000"/>
                </a:solidFill>
              </a:rPr>
              <a:t>: RB- GC ignoring mutability for Cleanliness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RB- CL- </a:t>
            </a:r>
            <a:r>
              <a:rPr lang="en-US" dirty="0" smtClean="0">
                <a:solidFill>
                  <a:srgbClr val="000000"/>
                </a:solidFill>
              </a:rPr>
              <a:t>:	RB- GC ignoring Cleanliness (</a:t>
            </a:r>
            <a:r>
              <a:rPr lang="en-US" i="1" dirty="0" smtClean="0">
                <a:solidFill>
                  <a:srgbClr val="000000"/>
                </a:solidFill>
              </a:rPr>
              <a:t>Only Procrastination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1463" y="63546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Picture 9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73" y="6157111"/>
            <a:ext cx="1710227" cy="666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2151" y="2039587"/>
            <a:ext cx="14435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Avg. slowdown</a:t>
            </a:r>
          </a:p>
          <a:p>
            <a:pPr algn="ctr"/>
            <a:r>
              <a:rPr lang="en-US" sz="1600" dirty="0" smtClean="0"/>
              <a:t>--------------------</a:t>
            </a:r>
          </a:p>
          <a:p>
            <a:pPr algn="ctr"/>
            <a:r>
              <a:rPr lang="en-US" sz="1600" dirty="0" smtClean="0"/>
              <a:t>11.4%</a:t>
            </a:r>
          </a:p>
          <a:p>
            <a:pPr algn="ctr"/>
            <a:r>
              <a:rPr lang="en-US" sz="1600" dirty="0" smtClean="0"/>
              <a:t>28.2%</a:t>
            </a:r>
          </a:p>
          <a:p>
            <a:pPr algn="ctr"/>
            <a:r>
              <a:rPr lang="en-US" sz="1600" dirty="0" smtClean="0"/>
              <a:t>31.7%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41750" y="2272763"/>
            <a:ext cx="933468" cy="443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30700" y="2494729"/>
            <a:ext cx="944518" cy="443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30700" y="2716696"/>
            <a:ext cx="944518" cy="463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the need for read barriers by preserving the </a:t>
            </a:r>
            <a:r>
              <a:rPr lang="en-US" dirty="0" smtClean="0">
                <a:solidFill>
                  <a:srgbClr val="FF0000"/>
                </a:solidFill>
              </a:rPr>
              <a:t>visibility invariant</a:t>
            </a:r>
          </a:p>
          <a:p>
            <a:pPr lvl="1"/>
            <a:r>
              <a:rPr lang="en-US" b="1" dirty="0" smtClean="0"/>
              <a:t>Procrastination: </a:t>
            </a:r>
            <a:r>
              <a:rPr lang="en-US" dirty="0" smtClean="0">
                <a:solidFill>
                  <a:srgbClr val="FF0000"/>
                </a:solidFill>
              </a:rPr>
              <a:t>Exploit concurrency</a:t>
            </a:r>
            <a:r>
              <a:rPr lang="en-US" dirty="0" smtClean="0"/>
              <a:t> for delaying exporting writes</a:t>
            </a:r>
          </a:p>
          <a:p>
            <a:pPr lvl="1"/>
            <a:r>
              <a:rPr lang="en-US" b="1" dirty="0" smtClean="0"/>
              <a:t>Cleanliness: </a:t>
            </a:r>
            <a:r>
              <a:rPr lang="en-US" dirty="0" smtClean="0">
                <a:solidFill>
                  <a:srgbClr val="FF0000"/>
                </a:solidFill>
              </a:rPr>
              <a:t>Exploit generational property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</a:t>
            </a:r>
            <a:r>
              <a:rPr lang="en-US" dirty="0" smtClean="0"/>
              <a:t>agerly perform exporting writes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3476106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Safety, Scalability, ready for future manycore processors</a:t>
            </a:r>
          </a:p>
          <a:p>
            <a:r>
              <a:rPr lang="en-US" sz="2800" dirty="0" smtClean="0"/>
              <a:t>Parallel extension of MLton SML compiler and runtime</a:t>
            </a:r>
          </a:p>
          <a:p>
            <a:r>
              <a:rPr lang="en-US" sz="2800" dirty="0" smtClean="0"/>
              <a:t>Parallel </a:t>
            </a:r>
            <a:r>
              <a:rPr lang="en-US" sz="2800" dirty="0"/>
              <a:t>extension of Concurrent ML</a:t>
            </a:r>
          </a:p>
          <a:p>
            <a:pPr lvl="1"/>
            <a:r>
              <a:rPr lang="en-US" sz="2400" i="1" dirty="0"/>
              <a:t>Lots of Concurrency</a:t>
            </a:r>
            <a:r>
              <a:rPr lang="en-US" sz="2400" i="1" dirty="0" smtClean="0"/>
              <a:t>!</a:t>
            </a:r>
          </a:p>
          <a:p>
            <a:pPr lvl="1"/>
            <a:r>
              <a:rPr lang="en-US" sz="2400" dirty="0" smtClean="0"/>
              <a:t>Interact by sending messages over first-class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35086" y="4474818"/>
            <a:ext cx="6578288" cy="1775791"/>
            <a:chOff x="1035086" y="4474818"/>
            <a:chExt cx="6578288" cy="1775791"/>
          </a:xfrm>
        </p:grpSpPr>
        <p:sp>
          <p:nvSpPr>
            <p:cNvPr id="14" name="Freeform 13"/>
            <p:cNvSpPr/>
            <p:nvPr/>
          </p:nvSpPr>
          <p:spPr>
            <a:xfrm>
              <a:off x="1035086" y="4560957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25734" y="4503531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52918" y="4552123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69231" y="4474818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84918" y="4552123"/>
              <a:ext cx="544143" cy="1689652"/>
            </a:xfrm>
            <a:custGeom>
              <a:avLst/>
              <a:gdLst>
                <a:gd name="connsiteX0" fmla="*/ 356404 w 544143"/>
                <a:gd name="connsiteY0" fmla="*/ 0 h 1689652"/>
                <a:gd name="connsiteX1" fmla="*/ 3013 w 544143"/>
                <a:gd name="connsiteY1" fmla="*/ 353391 h 1689652"/>
                <a:gd name="connsiteX2" fmla="*/ 533100 w 544143"/>
                <a:gd name="connsiteY2" fmla="*/ 585304 h 1689652"/>
                <a:gd name="connsiteX3" fmla="*/ 102404 w 544143"/>
                <a:gd name="connsiteY3" fmla="*/ 861391 h 1689652"/>
                <a:gd name="connsiteX4" fmla="*/ 533100 w 544143"/>
                <a:gd name="connsiteY4" fmla="*/ 1104347 h 1689652"/>
                <a:gd name="connsiteX5" fmla="*/ 157622 w 544143"/>
                <a:gd name="connsiteY5" fmla="*/ 1435652 h 1689652"/>
                <a:gd name="connsiteX6" fmla="*/ 544143 w 544143"/>
                <a:gd name="connsiteY6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43" h="1689652">
                  <a:moveTo>
                    <a:pt x="356404" y="0"/>
                  </a:moveTo>
                  <a:cubicBezTo>
                    <a:pt x="164984" y="127920"/>
                    <a:pt x="-26436" y="255840"/>
                    <a:pt x="3013" y="353391"/>
                  </a:cubicBezTo>
                  <a:cubicBezTo>
                    <a:pt x="32462" y="450942"/>
                    <a:pt x="516535" y="500637"/>
                    <a:pt x="533100" y="585304"/>
                  </a:cubicBezTo>
                  <a:cubicBezTo>
                    <a:pt x="549665" y="669971"/>
                    <a:pt x="102404" y="774884"/>
                    <a:pt x="102404" y="861391"/>
                  </a:cubicBezTo>
                  <a:cubicBezTo>
                    <a:pt x="102404" y="947898"/>
                    <a:pt x="523897" y="1008637"/>
                    <a:pt x="533100" y="1104347"/>
                  </a:cubicBezTo>
                  <a:cubicBezTo>
                    <a:pt x="542303" y="1200057"/>
                    <a:pt x="155782" y="1338101"/>
                    <a:pt x="157622" y="1435652"/>
                  </a:cubicBezTo>
                  <a:cubicBezTo>
                    <a:pt x="159462" y="1533203"/>
                    <a:pt x="544143" y="1689652"/>
                    <a:pt x="544143" y="1689652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8276" y="4699625"/>
            <a:ext cx="2371867" cy="1258965"/>
            <a:chOff x="1298276" y="4699625"/>
            <a:chExt cx="2371867" cy="1258965"/>
          </a:xfrm>
        </p:grpSpPr>
        <p:sp>
          <p:nvSpPr>
            <p:cNvPr id="21" name="Oval 20"/>
            <p:cNvSpPr/>
            <p:nvPr/>
          </p:nvSpPr>
          <p:spPr>
            <a:xfrm>
              <a:off x="2252877" y="5102093"/>
              <a:ext cx="474870" cy="4638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14" idx="2"/>
              <a:endCxn id="21" idx="2"/>
            </p:cNvCxnSpPr>
            <p:nvPr/>
          </p:nvCxnSpPr>
          <p:spPr>
            <a:xfrm>
              <a:off x="1568186" y="5146261"/>
              <a:ext cx="684691" cy="18774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6"/>
              <a:endCxn id="19" idx="3"/>
            </p:cNvCxnSpPr>
            <p:nvPr/>
          </p:nvCxnSpPr>
          <p:spPr>
            <a:xfrm>
              <a:off x="2727747" y="5334006"/>
              <a:ext cx="859575" cy="7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98276" y="4699625"/>
              <a:ext cx="117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send (c, v)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19130" y="5589258"/>
              <a:ext cx="1351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 </a:t>
              </a:r>
              <a:r>
                <a:rPr lang="en-US" i="1" dirty="0" smtClean="0">
                  <a:sym typeface="Wingdings"/>
                </a:rPr>
                <a:t> </a:t>
              </a:r>
              <a:r>
                <a:rPr lang="en-US" i="1" dirty="0" err="1" smtClean="0">
                  <a:sym typeface="Wingdings"/>
                </a:rPr>
                <a:t>recv</a:t>
              </a:r>
              <a:r>
                <a:rPr lang="en-US" i="1" dirty="0" smtClean="0"/>
                <a:t> (c)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275"/>
            <a:ext cx="8229600" cy="51274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00090"/>
                </a:solidFill>
                <a:hlinkClick r:id="rId2"/>
              </a:rPr>
              <a:t>http://</a:t>
            </a:r>
            <a:r>
              <a:rPr lang="en-US" u="sng" dirty="0" err="1" smtClean="0">
                <a:solidFill>
                  <a:srgbClr val="000090"/>
                </a:solidFill>
                <a:hlinkClick r:id="rId2"/>
              </a:rPr>
              <a:t>multimlton.cs.purdue.edu</a:t>
            </a:r>
            <a:endParaRPr lang="en-US" u="sng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 descr="multiMLtonLogoCropped-leve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22" y="2377108"/>
            <a:ext cx="2590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MultiMLton GC: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632"/>
            <a:ext cx="8229600" cy="3297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</a:t>
            </a:r>
            <a:r>
              <a:rPr lang="en-US" dirty="0"/>
              <a:t>ML – functional PL with side-effects</a:t>
            </a:r>
          </a:p>
          <a:p>
            <a:pPr lvl="1"/>
            <a:r>
              <a:rPr lang="en-US" dirty="0"/>
              <a:t>Most objects are </a:t>
            </a:r>
            <a:r>
              <a:rPr lang="en-US" dirty="0" smtClean="0"/>
              <a:t>small </a:t>
            </a:r>
            <a:r>
              <a:rPr lang="en-US" dirty="0"/>
              <a:t>and </a:t>
            </a:r>
            <a:r>
              <a:rPr lang="en-US" dirty="0" smtClean="0"/>
              <a:t>ephemeral</a:t>
            </a:r>
          </a:p>
          <a:p>
            <a:pPr lvl="2"/>
            <a:r>
              <a:rPr lang="en-US" dirty="0" smtClean="0"/>
              <a:t>Independent generational GC</a:t>
            </a:r>
            <a:endParaRPr lang="en-US" dirty="0"/>
          </a:p>
          <a:p>
            <a:pPr lvl="1"/>
            <a:r>
              <a:rPr lang="en-US" dirty="0" smtClean="0"/>
              <a:t># Mutations </a:t>
            </a:r>
            <a:r>
              <a:rPr lang="en-US" dirty="0"/>
              <a:t>&lt;</a:t>
            </a:r>
            <a:r>
              <a:rPr lang="en-US" dirty="0" smtClean="0"/>
              <a:t>&lt; # Reads</a:t>
            </a:r>
          </a:p>
          <a:p>
            <a:pPr lvl="2"/>
            <a:r>
              <a:rPr lang="en-US" dirty="0" smtClean="0"/>
              <a:t>Keep cost of reads to be low</a:t>
            </a:r>
          </a:p>
          <a:p>
            <a:r>
              <a:rPr lang="en-US" dirty="0" smtClean="0"/>
              <a:t>Minimize </a:t>
            </a:r>
            <a:r>
              <a:rPr lang="en-US" dirty="0"/>
              <a:t>NUMA </a:t>
            </a:r>
            <a:r>
              <a:rPr lang="en-US" dirty="0" smtClean="0"/>
              <a:t>effects</a:t>
            </a:r>
            <a:endParaRPr lang="en-US" dirty="0"/>
          </a:p>
          <a:p>
            <a:r>
              <a:rPr lang="en-US" dirty="0" smtClean="0"/>
              <a:t>Run </a:t>
            </a:r>
            <a:r>
              <a:rPr lang="en-US" dirty="0"/>
              <a:t>on non-cache coherent HW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MultiMLton GC: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19759" y="1926791"/>
            <a:ext cx="8229600" cy="2658308"/>
            <a:chOff x="586887" y="3270428"/>
            <a:chExt cx="8229600" cy="2658308"/>
          </a:xfrm>
        </p:grpSpPr>
        <p:grpSp>
          <p:nvGrpSpPr>
            <p:cNvPr id="5" name="Group 4"/>
            <p:cNvGrpSpPr/>
            <p:nvPr/>
          </p:nvGrpSpPr>
          <p:grpSpPr>
            <a:xfrm>
              <a:off x="586887" y="4743975"/>
              <a:ext cx="1338565" cy="1184761"/>
              <a:chOff x="972487" y="2832254"/>
              <a:chExt cx="1338565" cy="118476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972487" y="3620614"/>
                <a:ext cx="1338565" cy="3964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972487" y="2832254"/>
                <a:ext cx="1338565" cy="78836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Local Heap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23523" y="4743975"/>
              <a:ext cx="1338565" cy="1184761"/>
              <a:chOff x="972487" y="2832254"/>
              <a:chExt cx="1338565" cy="118476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72487" y="3620614"/>
                <a:ext cx="1338565" cy="3964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72487" y="2832254"/>
                <a:ext cx="1338565" cy="78836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Local Heap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95994" y="4743975"/>
              <a:ext cx="1338565" cy="1184761"/>
              <a:chOff x="972487" y="2832254"/>
              <a:chExt cx="1338565" cy="118476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72487" y="3620614"/>
                <a:ext cx="1338565" cy="3964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972487" y="2832254"/>
                <a:ext cx="1338565" cy="78836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Local Heap</a:t>
                </a: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477922" y="4743975"/>
              <a:ext cx="1338565" cy="1184761"/>
              <a:chOff x="972487" y="2832254"/>
              <a:chExt cx="1338565" cy="118476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72487" y="3620614"/>
                <a:ext cx="1338565" cy="3964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972487" y="2832254"/>
                <a:ext cx="1338565" cy="78836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Local Heap</a:t>
                </a:r>
                <a:endParaRPr lang="en-US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3527329" y="3270428"/>
              <a:ext cx="1812369" cy="6159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Shared Heap</a:t>
              </a:r>
              <a:endParaRPr lang="en-US" dirty="0"/>
            </a:p>
          </p:txBody>
        </p:sp>
      </p:grpSp>
      <p:cxnSp>
        <p:nvCxnSpPr>
          <p:cNvPr id="18" name="Curved Connector 17"/>
          <p:cNvCxnSpPr>
            <a:stCxn id="17" idx="1"/>
            <a:endCxn id="7" idx="0"/>
          </p:cNvCxnSpPr>
          <p:nvPr/>
        </p:nvCxnSpPr>
        <p:spPr>
          <a:xfrm rot="10800000" flipV="1">
            <a:off x="1189043" y="2234764"/>
            <a:ext cx="2271159" cy="116557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ultiply 18"/>
          <p:cNvSpPr/>
          <p:nvPr/>
        </p:nvSpPr>
        <p:spPr>
          <a:xfrm>
            <a:off x="1420200" y="2234764"/>
            <a:ext cx="890496" cy="6838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7" idx="3"/>
            <a:endCxn id="13" idx="1"/>
          </p:cNvCxnSpPr>
          <p:nvPr/>
        </p:nvCxnSpPr>
        <p:spPr>
          <a:xfrm>
            <a:off x="1858324" y="3794518"/>
            <a:ext cx="13705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ultiply 20"/>
          <p:cNvSpPr/>
          <p:nvPr/>
        </p:nvSpPr>
        <p:spPr>
          <a:xfrm>
            <a:off x="1988011" y="3452617"/>
            <a:ext cx="892017" cy="6838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3" idx="0"/>
            <a:endCxn id="17" idx="2"/>
          </p:cNvCxnSpPr>
          <p:nvPr/>
        </p:nvCxnSpPr>
        <p:spPr>
          <a:xfrm flipV="1">
            <a:off x="3898149" y="2542736"/>
            <a:ext cx="468237" cy="857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74" y="2785301"/>
            <a:ext cx="553412" cy="415059"/>
          </a:xfrm>
          <a:prstGeom prst="rect">
            <a:avLst/>
          </a:prstGeom>
        </p:spPr>
      </p:pic>
      <p:cxnSp>
        <p:nvCxnSpPr>
          <p:cNvPr id="24" name="Curved Connector 23"/>
          <p:cNvCxnSpPr>
            <a:stCxn id="10" idx="3"/>
            <a:endCxn id="10" idx="0"/>
          </p:cNvCxnSpPr>
          <p:nvPr/>
        </p:nvCxnSpPr>
        <p:spPr>
          <a:xfrm flipH="1" flipV="1">
            <a:off x="5925678" y="3400338"/>
            <a:ext cx="669282" cy="394180"/>
          </a:xfrm>
          <a:prstGeom prst="curvedConnector4">
            <a:avLst>
              <a:gd name="adj1" fmla="val -49424"/>
              <a:gd name="adj2" fmla="val 21725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82" y="2785301"/>
            <a:ext cx="553412" cy="415059"/>
          </a:xfrm>
          <a:prstGeom prst="rect">
            <a:avLst/>
          </a:prstGeom>
        </p:spPr>
      </p:pic>
      <p:cxnSp>
        <p:nvCxnSpPr>
          <p:cNvPr id="26" name="Curved Connector 25"/>
          <p:cNvCxnSpPr>
            <a:stCxn id="17" idx="2"/>
            <a:endCxn id="17" idx="3"/>
          </p:cNvCxnSpPr>
          <p:nvPr/>
        </p:nvCxnSpPr>
        <p:spPr>
          <a:xfrm rot="5400000" flipH="1" flipV="1">
            <a:off x="4665492" y="1935658"/>
            <a:ext cx="307972" cy="906184"/>
          </a:xfrm>
          <a:prstGeom prst="curvedConnector4">
            <a:avLst>
              <a:gd name="adj1" fmla="val -100548"/>
              <a:gd name="adj2" fmla="val 14162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66" y="2260492"/>
            <a:ext cx="553412" cy="4150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29877" y="1486568"/>
            <a:ext cx="169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Thread-local GC</a:t>
            </a:r>
            <a:endParaRPr lang="en-US" b="1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19759" y="4962762"/>
            <a:ext cx="8229600" cy="1243673"/>
          </a:xfrm>
        </p:spPr>
        <p:txBody>
          <a:bodyPr>
            <a:normAutofit/>
          </a:bodyPr>
          <a:lstStyle/>
          <a:p>
            <a:r>
              <a:rPr lang="en-US" dirty="0" smtClean="0"/>
              <a:t>NUMA Awareness</a:t>
            </a:r>
          </a:p>
          <a:p>
            <a:r>
              <a:rPr lang="en-US" dirty="0" smtClean="0"/>
              <a:t>Circumvent cache-coherence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7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3"/>
            <a:ext cx="8229600" cy="1499772"/>
          </a:xfrm>
        </p:spPr>
        <p:txBody>
          <a:bodyPr>
            <a:normAutofit/>
          </a:bodyPr>
          <a:lstStyle/>
          <a:p>
            <a:r>
              <a:rPr lang="en-US" dirty="0" smtClean="0"/>
              <a:t>Read and write barriers for preserving invariants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893383" y="2620673"/>
            <a:ext cx="1978528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24607" y="3202776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893383" y="4588850"/>
            <a:ext cx="1978529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524607" y="4843057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203438" y="3017194"/>
            <a:ext cx="1457158" cy="748631"/>
          </a:xfrm>
          <a:prstGeom prst="wedgeEllipseCallout">
            <a:avLst>
              <a:gd name="adj1" fmla="val 110918"/>
              <a:gd name="adj2" fmla="val 37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28" name="Oval Callout 27"/>
          <p:cNvSpPr/>
          <p:nvPr/>
        </p:nvSpPr>
        <p:spPr>
          <a:xfrm>
            <a:off x="203438" y="4977155"/>
            <a:ext cx="1457158" cy="748631"/>
          </a:xfrm>
          <a:prstGeom prst="wedgeEllipseCallout">
            <a:avLst>
              <a:gd name="adj1" fmla="val 108007"/>
              <a:gd name="adj2" fmla="val -378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9" name="Oval Callout 28"/>
          <p:cNvSpPr/>
          <p:nvPr/>
        </p:nvSpPr>
        <p:spPr>
          <a:xfrm>
            <a:off x="4029903" y="1915634"/>
            <a:ext cx="1755664" cy="748631"/>
          </a:xfrm>
          <a:prstGeom prst="wedgeEllipseCallout">
            <a:avLst>
              <a:gd name="adj1" fmla="val -3454"/>
              <a:gd name="adj2" fmla="val 1777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Exporting writes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6436" y="3473437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:= x</a:t>
            </a:r>
            <a:endParaRPr lang="en-US" sz="3200" dirty="0"/>
          </a:p>
        </p:txBody>
      </p:sp>
      <p:sp>
        <p:nvSpPr>
          <p:cNvPr id="8" name="Notched Right Arrow 7"/>
          <p:cNvSpPr/>
          <p:nvPr/>
        </p:nvSpPr>
        <p:spPr>
          <a:xfrm>
            <a:off x="4174449" y="4047719"/>
            <a:ext cx="1358347" cy="541131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43528" y="2681114"/>
            <a:ext cx="1978528" cy="12910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Shared Heap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66774" y="3263217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043528" y="4649291"/>
            <a:ext cx="1978529" cy="1288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Local Heap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182752" y="3270807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3"/>
            <a:endCxn id="34" idx="1"/>
          </p:cNvCxnSpPr>
          <p:nvPr/>
        </p:nvCxnSpPr>
        <p:spPr>
          <a:xfrm>
            <a:off x="6875300" y="3517424"/>
            <a:ext cx="307452" cy="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718257" y="4907655"/>
            <a:ext cx="708526" cy="508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FWD</a:t>
            </a:r>
            <a:endParaRPr lang="en-US" dirty="0"/>
          </a:p>
        </p:txBody>
      </p:sp>
      <p:cxnSp>
        <p:nvCxnSpPr>
          <p:cNvPr id="38" name="Curved Connector 37"/>
          <p:cNvCxnSpPr>
            <a:endCxn id="37" idx="1"/>
          </p:cNvCxnSpPr>
          <p:nvPr/>
        </p:nvCxnSpPr>
        <p:spPr>
          <a:xfrm>
            <a:off x="6166774" y="4907655"/>
            <a:ext cx="551483" cy="25420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37" idx="3"/>
          </p:cNvCxnSpPr>
          <p:nvPr/>
        </p:nvCxnSpPr>
        <p:spPr>
          <a:xfrm rot="10800000">
            <a:off x="7426784" y="5161863"/>
            <a:ext cx="464495" cy="25420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0"/>
          </p:cNvCxnSpPr>
          <p:nvPr/>
        </p:nvCxnSpPr>
        <p:spPr>
          <a:xfrm flipV="1">
            <a:off x="7072520" y="3779221"/>
            <a:ext cx="492274" cy="1128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Callout 43"/>
          <p:cNvSpPr/>
          <p:nvPr/>
        </p:nvSpPr>
        <p:spPr>
          <a:xfrm>
            <a:off x="7072520" y="1590635"/>
            <a:ext cx="1989221" cy="815681"/>
          </a:xfrm>
          <a:prstGeom prst="wedgeEllipseCallout">
            <a:avLst>
              <a:gd name="adj1" fmla="val -19561"/>
              <a:gd name="adj2" fmla="val 1557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Transitive closure of x</a:t>
            </a:r>
            <a:endParaRPr lang="en-US" dirty="0"/>
          </a:p>
        </p:txBody>
      </p:sp>
      <p:sp>
        <p:nvSpPr>
          <p:cNvPr id="36" name="Oval Callout 35"/>
          <p:cNvSpPr/>
          <p:nvPr/>
        </p:nvSpPr>
        <p:spPr>
          <a:xfrm>
            <a:off x="4029903" y="4928510"/>
            <a:ext cx="1989221" cy="1004879"/>
          </a:xfrm>
          <a:prstGeom prst="wedgeEllipseCallout">
            <a:avLst>
              <a:gd name="adj1" fmla="val 85920"/>
              <a:gd name="adj2" fmla="val -28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Mutator needs read barriers!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95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7" grpId="0" animBg="1"/>
      <p:bldP spid="4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712"/>
            <a:ext cx="8229600" cy="17537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Object reads are pervasive</a:t>
            </a:r>
          </a:p>
          <a:p>
            <a:pPr lvl="1"/>
            <a:r>
              <a:rPr lang="en-US" dirty="0" smtClean="0"/>
              <a:t>RB overhead ∝ cost (RB) * frequency (RB)</a:t>
            </a:r>
          </a:p>
          <a:p>
            <a:r>
              <a:rPr lang="en-US" dirty="0" smtClean="0"/>
              <a:t>Read barrier optimization</a:t>
            </a:r>
          </a:p>
          <a:p>
            <a:pPr lvl="1"/>
            <a:r>
              <a:rPr lang="en-US" dirty="0" smtClean="0"/>
              <a:t>Stacks and Registers never point to forwarded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69390" y="2752474"/>
            <a:ext cx="6863109" cy="3831069"/>
            <a:chOff x="1369390" y="2498485"/>
            <a:chExt cx="6863109" cy="3831069"/>
          </a:xfrm>
        </p:grpSpPr>
        <p:grpSp>
          <p:nvGrpSpPr>
            <p:cNvPr id="8" name="Group 7"/>
            <p:cNvGrpSpPr/>
            <p:nvPr/>
          </p:nvGrpSpPr>
          <p:grpSpPr>
            <a:xfrm>
              <a:off x="1369390" y="2498485"/>
              <a:ext cx="6863109" cy="3831069"/>
              <a:chOff x="1369390" y="2498485"/>
              <a:chExt cx="6863109" cy="3831069"/>
            </a:xfrm>
          </p:grpSpPr>
          <p:pic>
            <p:nvPicPr>
              <p:cNvPr id="5" name="Content Placeholder 3"/>
              <p:cNvPicPr>
                <a:picLocks noChangeAspect="1"/>
              </p:cNvPicPr>
              <p:nvPr/>
            </p:nvPicPr>
            <p:blipFill rotWithShape="1">
              <a:blip r:embed="rId3"/>
              <a:srcRect l="-420" r="-436"/>
              <a:stretch/>
            </p:blipFill>
            <p:spPr>
              <a:xfrm>
                <a:off x="1369390" y="2592645"/>
                <a:ext cx="5053287" cy="3736909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>
                <a:endCxn id="7" idx="1"/>
              </p:cNvCxnSpPr>
              <p:nvPr/>
            </p:nvCxnSpPr>
            <p:spPr>
              <a:xfrm>
                <a:off x="6118087" y="2855216"/>
                <a:ext cx="984479" cy="3032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102566" y="2989164"/>
                <a:ext cx="7493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20.1 %</a:t>
                </a:r>
                <a:endParaRPr lang="en-US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02566" y="3304368"/>
                <a:ext cx="7493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15.3 %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02566" y="3606098"/>
                <a:ext cx="7493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21.3 %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29364" y="2498485"/>
                <a:ext cx="160313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Mean Overhead</a:t>
                </a:r>
              </a:p>
              <a:p>
                <a:r>
                  <a:rPr lang="en-US" sz="1600" dirty="0" smtClean="0"/>
                  <a:t>----------------------</a:t>
                </a:r>
                <a:endParaRPr lang="en-US" sz="1600" dirty="0"/>
              </a:p>
            </p:txBody>
          </p:sp>
          <p:cxnSp>
            <p:nvCxnSpPr>
              <p:cNvPr id="21" name="Straight Arrow Connector 20"/>
              <p:cNvCxnSpPr>
                <a:endCxn id="9" idx="1"/>
              </p:cNvCxnSpPr>
              <p:nvPr/>
            </p:nvCxnSpPr>
            <p:spPr>
              <a:xfrm>
                <a:off x="6118087" y="3083261"/>
                <a:ext cx="984479" cy="3903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11" idx="1"/>
              </p:cNvCxnSpPr>
              <p:nvPr/>
            </p:nvCxnSpPr>
            <p:spPr>
              <a:xfrm>
                <a:off x="6118087" y="3304368"/>
                <a:ext cx="984479" cy="4710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430751" y="2989041"/>
              <a:ext cx="246221" cy="2190203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en-US" sz="1600" dirty="0" smtClean="0"/>
                <a:t>Read barrier overhead (%)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76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sharepoint/v3/field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15738</TotalTime>
  <Words>2014</Words>
  <Application>Microsoft Macintosh PowerPoint</Application>
  <PresentationFormat>On-screen Show (4:3)</PresentationFormat>
  <Paragraphs>689</Paragraphs>
  <Slides>50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Eliminating Read Barriers through Procrastination and Cleanliness</vt:lpstr>
      <vt:lpstr>Big Picture</vt:lpstr>
      <vt:lpstr>Big Picture</vt:lpstr>
      <vt:lpstr>Big Picture</vt:lpstr>
      <vt:lpstr>MultiMLton</vt:lpstr>
      <vt:lpstr>MultiMLton GC: Considerations</vt:lpstr>
      <vt:lpstr>MultiMLton GC: Design</vt:lpstr>
      <vt:lpstr>Invariant Preservation</vt:lpstr>
      <vt:lpstr>Challenge</vt:lpstr>
      <vt:lpstr>Mutator and Forwarded Objects</vt:lpstr>
      <vt:lpstr>RB Elimination</vt:lpstr>
      <vt:lpstr>Procrastination</vt:lpstr>
      <vt:lpstr>Procrastination</vt:lpstr>
      <vt:lpstr>Procrastination</vt:lpstr>
      <vt:lpstr>Procrastination</vt:lpstr>
      <vt:lpstr>Procrastination</vt:lpstr>
      <vt:lpstr>Correctness</vt:lpstr>
      <vt:lpstr>Correctness</vt:lpstr>
      <vt:lpstr>Correctness</vt:lpstr>
      <vt:lpstr>Is Procrastination alone enough?</vt:lpstr>
      <vt:lpstr>Cleanliness</vt:lpstr>
      <vt:lpstr>Cleanliness: Intuition</vt:lpstr>
      <vt:lpstr>Cleanliness: Intuition</vt:lpstr>
      <vt:lpstr>Cleanliness: Intuition</vt:lpstr>
      <vt:lpstr>Cleanliness: Simpler question</vt:lpstr>
      <vt:lpstr>Cleanliness: Simpler question</vt:lpstr>
      <vt:lpstr>Heap Sessions</vt:lpstr>
      <vt:lpstr>Heap Sessions</vt:lpstr>
      <vt:lpstr>Cleanliness: Eager exporting writes</vt:lpstr>
      <vt:lpstr>Cleanliness: Eager exporting writes</vt:lpstr>
      <vt:lpstr>Avoid tracing current session?</vt:lpstr>
      <vt:lpstr>Cleanliness: Reference Count</vt:lpstr>
      <vt:lpstr>Bringing it all together</vt:lpstr>
      <vt:lpstr>Cleanliness: Tree-structured Closure</vt:lpstr>
      <vt:lpstr>Cleanliness: Tree-structured Closure</vt:lpstr>
      <vt:lpstr>Cleanliness: Tree-structured Closure</vt:lpstr>
      <vt:lpstr>Cleanliness: Tree-structured Closure</vt:lpstr>
      <vt:lpstr>Cleanliness: Tree-structured Closure</vt:lpstr>
      <vt:lpstr>Cleanliness: Object graph</vt:lpstr>
      <vt:lpstr>Cleanliness: Object graph</vt:lpstr>
      <vt:lpstr>Cleanliness: Object graph</vt:lpstr>
      <vt:lpstr>Cleanliness: Global Reference</vt:lpstr>
      <vt:lpstr>Cleanliness: Global Reference</vt:lpstr>
      <vt:lpstr>Immutable Objects</vt:lpstr>
      <vt:lpstr>Cleanliness: Summary</vt:lpstr>
      <vt:lpstr>Evaluation</vt:lpstr>
      <vt:lpstr>Results</vt:lpstr>
      <vt:lpstr>Cleanliness Impact</vt:lpstr>
      <vt:lpstr>Conclusion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Sivaramakrishnan</cp:lastModifiedBy>
  <cp:revision>407</cp:revision>
  <dcterms:created xsi:type="dcterms:W3CDTF">2010-04-12T23:12:02Z</dcterms:created>
  <dcterms:modified xsi:type="dcterms:W3CDTF">2012-06-22T10:30:43Z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